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296" y="-11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73763411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animaldiversity.org/accounts/Thor_amboinensis/" TargetMode="External"/><Relationship Id="rId4" Type="http://schemas.openxmlformats.org/officeDocument/2006/relationships/hyperlink" Target="http://www.practicalfishkeeping.co.uk/content.php?sid=5250"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animaldiversity.org/accounts/Thor_amboinensis/" TargetMode="External"/><Relationship Id="rId4" Type="http://schemas.openxmlformats.org/officeDocument/2006/relationships/hyperlink" Target="http://www.practicalfishkeeping.co.uk/content.php?sid=5250"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0" name="Shape 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800"/>
              <a:t>These statistics show out of 63 days the percentage of each organism hiding under rocks inside of the tank.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how this data relates to the overall concepts tested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where d0es your research fit into knowledge ab your topic</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value and/or application of results </a:t>
            </a:r>
          </a:p>
          <a:p>
            <a:pPr lvl="0">
              <a:spcBef>
                <a:spcPts val="600"/>
              </a:spcBef>
              <a:buClr>
                <a:schemeClr val="dk1"/>
              </a:buClr>
              <a:buSzPct val="137500"/>
              <a:buFont typeface="Arial"/>
              <a:buNone/>
            </a:pPr>
            <a:r>
              <a:rPr lang="en" sz="800">
                <a:solidFill>
                  <a:schemeClr val="dk1"/>
                </a:solidFill>
                <a:latin typeface="Georgia"/>
                <a:ea typeface="Georgia"/>
                <a:cs typeface="Georgia"/>
                <a:sym typeface="Georgia"/>
              </a:rPr>
              <a:t>future directions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800">
                <a:solidFill>
                  <a:schemeClr val="dk1"/>
                </a:solidFill>
              </a:rPr>
              <a:t>These statistics show out of 63 days the percentage of each organism hanging out on corals.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how this data relates to the overall concepts tested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where d0es your research fit into knowledge ab your topic</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value and/or application of results </a:t>
            </a:r>
          </a:p>
          <a:p>
            <a:pPr lvl="0">
              <a:spcBef>
                <a:spcPts val="600"/>
              </a:spcBef>
              <a:buClr>
                <a:schemeClr val="dk1"/>
              </a:buClr>
              <a:buSzPct val="137500"/>
              <a:buFont typeface="Arial"/>
              <a:buNone/>
            </a:pPr>
            <a:r>
              <a:rPr lang="en" sz="800">
                <a:solidFill>
                  <a:schemeClr val="dk1"/>
                </a:solidFill>
                <a:latin typeface="Georgia"/>
                <a:ea typeface="Georgia"/>
                <a:cs typeface="Georgia"/>
                <a:sym typeface="Georgia"/>
              </a:rPr>
              <a:t>future directions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800">
                <a:solidFill>
                  <a:schemeClr val="dk1"/>
                </a:solidFill>
              </a:rPr>
              <a:t>These statistics show out of 63 days the percentage of each organism hiding in caves or burrows.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how this data relates to the overall concepts tested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where d0es your research fit into knowledge ab your topic</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value and/or application of results </a:t>
            </a:r>
          </a:p>
          <a:p>
            <a:pPr lvl="0">
              <a:spcBef>
                <a:spcPts val="600"/>
              </a:spcBef>
              <a:buClr>
                <a:schemeClr val="dk1"/>
              </a:buClr>
              <a:buSzPct val="137500"/>
              <a:buFont typeface="Arial"/>
              <a:buNone/>
            </a:pPr>
            <a:r>
              <a:rPr lang="en" sz="800">
                <a:solidFill>
                  <a:schemeClr val="dk1"/>
                </a:solidFill>
                <a:latin typeface="Georgia"/>
                <a:ea typeface="Georgia"/>
                <a:cs typeface="Georgia"/>
                <a:sym typeface="Georgia"/>
              </a:rPr>
              <a:t>future directions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800">
                <a:solidFill>
                  <a:schemeClr val="dk1"/>
                </a:solidFill>
              </a:rPr>
              <a:t>These statistics show out of 63 days the percentage of the conch below or above the sand.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how this data relates to the overall concepts tested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where d0es your research fit into knowledge ab your topic</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value and/or application of results </a:t>
            </a:r>
          </a:p>
          <a:p>
            <a:pPr lvl="0">
              <a:spcBef>
                <a:spcPts val="600"/>
              </a:spcBef>
              <a:buClr>
                <a:schemeClr val="dk1"/>
              </a:buClr>
              <a:buSzPct val="137500"/>
              <a:buFont typeface="Arial"/>
              <a:buNone/>
            </a:pPr>
            <a:r>
              <a:rPr lang="en" sz="800">
                <a:solidFill>
                  <a:schemeClr val="dk1"/>
                </a:solidFill>
                <a:latin typeface="Georgia"/>
                <a:ea typeface="Georgia"/>
                <a:cs typeface="Georgia"/>
                <a:sym typeface="Georgia"/>
              </a:rPr>
              <a:t>future directions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800">
                <a:solidFill>
                  <a:schemeClr val="dk1"/>
                </a:solidFill>
              </a:rPr>
              <a:t>These statistics show out of 63 days the percentage of each organism that was seen with another organism at the time of observation.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how this data relates to the overall concepts tested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where d0es your research fit into knowledge ab your topic</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value and/or application of results </a:t>
            </a:r>
          </a:p>
          <a:p>
            <a:pPr lvl="0">
              <a:spcBef>
                <a:spcPts val="600"/>
              </a:spcBef>
              <a:buClr>
                <a:schemeClr val="dk1"/>
              </a:buClr>
              <a:buSzPct val="137500"/>
              <a:buFont typeface="Arial"/>
              <a:buNone/>
            </a:pPr>
            <a:r>
              <a:rPr lang="en" sz="800">
                <a:solidFill>
                  <a:schemeClr val="dk1"/>
                </a:solidFill>
                <a:latin typeface="Georgia"/>
                <a:ea typeface="Georgia"/>
                <a:cs typeface="Georgia"/>
                <a:sym typeface="Georgia"/>
              </a:rPr>
              <a:t>future directions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8" name="Shape 1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800">
                <a:solidFill>
                  <a:schemeClr val="dk1"/>
                </a:solidFill>
              </a:rPr>
              <a:t>These statistics show out of 63 days the percentage of each organism feeding at the time of observation.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how this data relates to the overall concepts tested </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where d0es your research fit into knowledge ab your topic</a:t>
            </a:r>
          </a:p>
          <a:p>
            <a:pPr lvl="0" rtl="0">
              <a:spcBef>
                <a:spcPts val="600"/>
              </a:spcBef>
              <a:buClr>
                <a:schemeClr val="dk1"/>
              </a:buClr>
              <a:buSzPct val="137500"/>
              <a:buFont typeface="Arial"/>
              <a:buNone/>
            </a:pPr>
            <a:r>
              <a:rPr lang="en" sz="800">
                <a:solidFill>
                  <a:schemeClr val="dk1"/>
                </a:solidFill>
                <a:latin typeface="Georgia"/>
                <a:ea typeface="Georgia"/>
                <a:cs typeface="Georgia"/>
                <a:sym typeface="Georgia"/>
              </a:rPr>
              <a:t>value and/or application of results </a:t>
            </a:r>
          </a:p>
          <a:p>
            <a:pPr lvl="0">
              <a:spcBef>
                <a:spcPts val="600"/>
              </a:spcBef>
              <a:buClr>
                <a:schemeClr val="dk1"/>
              </a:buClr>
              <a:buSzPct val="137500"/>
              <a:buFont typeface="Arial"/>
              <a:buNone/>
            </a:pPr>
            <a:r>
              <a:rPr lang="en" sz="800">
                <a:solidFill>
                  <a:schemeClr val="dk1"/>
                </a:solidFill>
                <a:latin typeface="Georgia"/>
                <a:ea typeface="Georgia"/>
                <a:cs typeface="Georgia"/>
                <a:sym typeface="Georgia"/>
              </a:rPr>
              <a:t>future directions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4" name="Shape 1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explain how the data compares to the hypothesis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400">
                <a:solidFill>
                  <a:schemeClr val="dk1"/>
                </a:solidFill>
                <a:latin typeface="Georgia"/>
                <a:ea typeface="Georgia"/>
                <a:cs typeface="Georgia"/>
                <a:sym typeface="Georgia"/>
              </a:rPr>
              <a:t>We decided to do this project in the invert tank as a way to make our tank a hands-on display. We want lots of people to notice our tank and want to interact with the organisms inside of it. More importantly, this experiment is designed to focus on observing different shrimp species behavior and their relationships with other species in the tank. For example, are they fighting, are some getting more food than others, are they battling for territory, are the ones with symbiotic relationships living better? The different kinds of shrimp in our tank are snapping shrimp (</a:t>
            </a:r>
            <a:r>
              <a:rPr lang="en" sz="1400" i="1">
                <a:solidFill>
                  <a:schemeClr val="dk1"/>
                </a:solidFill>
                <a:latin typeface="Georgia"/>
                <a:ea typeface="Georgia"/>
                <a:cs typeface="Georgia"/>
                <a:sym typeface="Georgia"/>
              </a:rPr>
              <a:t>Alpheus sp.</a:t>
            </a:r>
            <a:r>
              <a:rPr lang="en" sz="1400">
                <a:solidFill>
                  <a:schemeClr val="dk1"/>
                </a:solidFill>
                <a:latin typeface="Georgia"/>
                <a:ea typeface="Georgia"/>
                <a:cs typeface="Georgia"/>
                <a:sym typeface="Georgia"/>
              </a:rPr>
              <a:t>), sexy anemone shrimp (</a:t>
            </a:r>
            <a:r>
              <a:rPr lang="en" sz="1400" i="1">
                <a:solidFill>
                  <a:schemeClr val="dk1"/>
                </a:solidFill>
                <a:latin typeface="Georgia"/>
                <a:ea typeface="Georgia"/>
                <a:cs typeface="Georgia"/>
                <a:sym typeface="Georgia"/>
              </a:rPr>
              <a:t>Thor amboinensis)</a:t>
            </a:r>
            <a:r>
              <a:rPr lang="en" sz="1400">
                <a:solidFill>
                  <a:schemeClr val="dk1"/>
                </a:solidFill>
                <a:latin typeface="Georgia"/>
                <a:ea typeface="Georgia"/>
                <a:cs typeface="Georgia"/>
                <a:sym typeface="Georgia"/>
              </a:rPr>
              <a:t>, and peppermint shrimp (</a:t>
            </a:r>
            <a:r>
              <a:rPr lang="en" sz="1400" i="1">
                <a:solidFill>
                  <a:schemeClr val="dk1"/>
                </a:solidFill>
                <a:latin typeface="Georgia"/>
                <a:ea typeface="Georgia"/>
                <a:cs typeface="Georgia"/>
                <a:sym typeface="Georgia"/>
              </a:rPr>
              <a:t>Lysmata wudemanni).</a:t>
            </a:r>
            <a:r>
              <a:rPr lang="en" sz="1400">
                <a:solidFill>
                  <a:schemeClr val="dk1"/>
                </a:solidFill>
                <a:latin typeface="Georgia"/>
                <a:ea typeface="Georgia"/>
                <a:cs typeface="Georgia"/>
                <a:sym typeface="Georgia"/>
              </a:rPr>
              <a:t> The other organisms that they will be interacting with are yellow prawn goby (</a:t>
            </a:r>
            <a:r>
              <a:rPr lang="en" sz="1400" i="1">
                <a:solidFill>
                  <a:schemeClr val="dk1"/>
                </a:solidFill>
                <a:latin typeface="Georgia"/>
                <a:ea typeface="Georgia"/>
                <a:cs typeface="Georgia"/>
                <a:sym typeface="Georgia"/>
              </a:rPr>
              <a:t>Cryptocentrus cinctus),</a:t>
            </a:r>
            <a:r>
              <a:rPr lang="en" sz="1400">
                <a:solidFill>
                  <a:schemeClr val="dk1"/>
                </a:solidFill>
                <a:latin typeface="Georgia"/>
                <a:ea typeface="Georgia"/>
                <a:cs typeface="Georgia"/>
                <a:sym typeface="Georgia"/>
              </a:rPr>
              <a:t> sea anemones, and two pincushion urchins (</a:t>
            </a:r>
            <a:r>
              <a:rPr lang="en" sz="1400" i="1">
                <a:solidFill>
                  <a:schemeClr val="dk1"/>
                </a:solidFill>
                <a:latin typeface="Georgia"/>
                <a:ea typeface="Georgia"/>
                <a:cs typeface="Georgia"/>
                <a:sym typeface="Georgia"/>
              </a:rPr>
              <a:t>Lytechinus variegatus). </a:t>
            </a:r>
            <a:r>
              <a:rPr lang="en" sz="1400">
                <a:solidFill>
                  <a:schemeClr val="dk1"/>
                </a:solidFill>
                <a:latin typeface="Georgia"/>
                <a:ea typeface="Georgia"/>
                <a:cs typeface="Georgia"/>
                <a:sym typeface="Georgia"/>
              </a:rPr>
              <a:t> We also had a conch, two spiny sea urchins, and some small damsel fish that were living in the tank and were part of the diverse ecosystem we were trying to create.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u="sng">
                <a:solidFill>
                  <a:schemeClr val="hlink"/>
                </a:solidFill>
                <a:hlinkClick r:id="rId3"/>
              </a:rPr>
              <a:t>http://animaldiversity.org/accounts/Thor_amboinensis/</a:t>
            </a:r>
          </a:p>
          <a:p>
            <a:pPr rtl="0">
              <a:spcBef>
                <a:spcPts val="0"/>
              </a:spcBef>
              <a:buNone/>
            </a:pPr>
            <a:r>
              <a:rPr lang="en" u="sng">
                <a:solidFill>
                  <a:schemeClr val="hlink"/>
                </a:solidFill>
                <a:hlinkClick r:id="rId4"/>
              </a:rPr>
              <a:t>http://www.practicalfishkeeping.co.uk/content.php?sid=5250</a:t>
            </a:r>
            <a:r>
              <a:rPr lang="en"/>
              <a:t> </a:t>
            </a:r>
          </a:p>
          <a:p>
            <a:pPr rtl="0">
              <a:spcBef>
                <a:spcPts val="0"/>
              </a:spcBef>
              <a:buNone/>
            </a:pPr>
            <a:r>
              <a:rPr lang="en"/>
              <a:t>Some background info from the literature and websites we used:</a:t>
            </a:r>
          </a:p>
          <a:p>
            <a:pPr marL="457200" lvl="0" indent="-317500" rtl="0">
              <a:spcBef>
                <a:spcPts val="0"/>
              </a:spcBef>
              <a:buClr>
                <a:srgbClr val="000000"/>
              </a:buClr>
              <a:buSzPct val="127272"/>
              <a:buFont typeface="Arial"/>
              <a:buAutoNum type="arabicPeriod"/>
            </a:pPr>
            <a:r>
              <a:rPr lang="en"/>
              <a:t>Seona Choi wrote a very good article that helped us to understand the behaviors of sexy shrimp, and what we should expect to see when they became a part of our tank. This article let us know how small they were, how they like to pair with certain anemones, and how they use the anemones as a hiding place and as shelter for when predators come along. They will dart out from under their protective anemone to hunt and get food, usually at night, this is because they are very small and can be made into a snack very easily. </a:t>
            </a:r>
          </a:p>
          <a:p>
            <a:pPr marL="457200" lvl="0" indent="-317500">
              <a:spcBef>
                <a:spcPts val="0"/>
              </a:spcBef>
              <a:buClr>
                <a:srgbClr val="000000"/>
              </a:buClr>
              <a:buSzPct val="127272"/>
              <a:buFont typeface="Arial"/>
              <a:buAutoNum type="arabicPeriod"/>
            </a:pPr>
            <a:r>
              <a:rPr lang="en"/>
              <a:t>The symbiotic relationship article was very good because it was what gave us the idea to try and create a symbiotic relationship between a snapping shrimp and a goby in our tank. This article let us know that the goby would pair with a shrimp, the shrimp would build a burrow for protection, and the goby would protect the snapping shrimp when it would come out and feed.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100000"/>
              <a:buFont typeface="Arial"/>
              <a:buNone/>
            </a:pPr>
            <a:r>
              <a:rPr lang="en" u="sng">
                <a:solidFill>
                  <a:schemeClr val="hlink"/>
                </a:solidFill>
                <a:hlinkClick r:id="rId3"/>
              </a:rPr>
              <a:t>http://animaldiversity.org/accounts/Thor_amboinensis/</a:t>
            </a:r>
          </a:p>
          <a:p>
            <a:pPr lvl="0" rtl="0">
              <a:spcBef>
                <a:spcPts val="0"/>
              </a:spcBef>
              <a:buNone/>
            </a:pPr>
            <a:r>
              <a:rPr lang="en" u="sng">
                <a:solidFill>
                  <a:schemeClr val="hlink"/>
                </a:solidFill>
                <a:hlinkClick r:id="rId4"/>
              </a:rPr>
              <a:t>http://www.practicalfishkeeping.co.uk/content.php?sid=5250</a:t>
            </a:r>
            <a:r>
              <a:rPr lang="en">
                <a:solidFill>
                  <a:schemeClr val="dk1"/>
                </a:solidFill>
              </a:rPr>
              <a:t> </a:t>
            </a:r>
          </a:p>
          <a:p>
            <a:pPr lvl="0" rtl="0">
              <a:spcBef>
                <a:spcPts val="0"/>
              </a:spcBef>
              <a:buNone/>
            </a:pPr>
            <a:r>
              <a:rPr lang="en">
                <a:solidFill>
                  <a:schemeClr val="dk1"/>
                </a:solidFill>
              </a:rPr>
              <a:t>The articles mentioned before were beneficial to the creation of these hypotheses because they gave us background information into experiments and ideas that might work in our tank. We used the information from these articles and our knowledge about relationships in marine environments, to put together these two hypothesis for the year long experiments we were conducting on our tank.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Our research plan in the beginning of the year was to gather as much information as possible about invertebrates and their relationships to each other as we could. We then built on from there creating our hypotheses and our research questions so we could test them in the tank throughout the year. Each month we would find new research and new websites due to problems that occurred, interesting sights, or something new that happened in the tank.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**Have some of the date sheets that we actually used to pass around the class and show the actual data recording.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spcBef>
                <a:spcPts val="0"/>
              </a:spcBef>
              <a:buClr>
                <a:schemeClr val="dk1"/>
              </a:buClr>
              <a:buSzPct val="127272"/>
              <a:buFont typeface="Arial"/>
              <a:buAutoNum type="arabicPeriod"/>
            </a:pPr>
            <a:r>
              <a:rPr lang="en">
                <a:solidFill>
                  <a:schemeClr val="dk1"/>
                </a:solidFill>
              </a:rPr>
              <a:t>The three species of shrimp that we had in our tank, the peppermint, sexy, and snapping shrimp lived in the same tank throughout the year without many problems at all. The way the tank was arranged in the beginning of the year made it so there were three territories where each species of shrimp was completely away from the others. We decided to move the tank around and take some corals and anemones out, causing more of a clash to occur. Soon after this arrangement we found the goby had jumped out of the tank and was laying on the floor! Overall these shrimp were able to live with each other, and the peppermint and snapping shrimp seemed to make a bond. </a:t>
            </a:r>
          </a:p>
          <a:p>
            <a:pPr marL="457200" lvl="0" indent="-317500" rtl="0">
              <a:spcBef>
                <a:spcPts val="0"/>
              </a:spcBef>
              <a:buClr>
                <a:schemeClr val="dk1"/>
              </a:buClr>
              <a:buSzPct val="127272"/>
              <a:buFont typeface="Arial"/>
              <a:buAutoNum type="arabicPeriod"/>
            </a:pPr>
            <a:r>
              <a:rPr lang="en">
                <a:solidFill>
                  <a:schemeClr val="dk1"/>
                </a:solidFill>
              </a:rPr>
              <a:t>The first gobies we ordered were only visible for a couple of days and then they disappeared and we could not find them again. We then ordered another goby, this time larger, who took up residence in a burrow with one of the snapping shrimp almost immediately after it was acclimated. We do not think that the other shrimp attacked the goby when it jumped out of the tank, but maybe it was out of stress because the tank had been rearranged. </a:t>
            </a:r>
          </a:p>
          <a:p>
            <a:pPr marL="457200" lvl="0" indent="-317500" rtl="0">
              <a:spcBef>
                <a:spcPts val="0"/>
              </a:spcBef>
              <a:buClr>
                <a:schemeClr val="dk1"/>
              </a:buClr>
              <a:buSzPct val="127272"/>
              <a:buFont typeface="Arial"/>
              <a:buAutoNum type="arabicPeriod"/>
            </a:pPr>
            <a:r>
              <a:rPr lang="en">
                <a:solidFill>
                  <a:schemeClr val="dk1"/>
                </a:solidFill>
              </a:rPr>
              <a:t>We found that we did not need to add extra hiding places for the shrimp because there were already plenty of places to hide. It ended up that we needed to take some of the hiding places away from the sexy shrimp because it became difficult to find them with so many anemones and corals to hide behind. We also rearranged where the peppermint shrimp hid to see if it would change their territories around, and it did, they became a little more curious about their surroundings and ventured further from their hiding places. </a:t>
            </a:r>
          </a:p>
          <a:p>
            <a:pPr marL="457200" lvl="0" indent="-317500" rtl="0">
              <a:spcBef>
                <a:spcPts val="0"/>
              </a:spcBef>
              <a:buClr>
                <a:schemeClr val="dk1"/>
              </a:buClr>
              <a:buSzPct val="127272"/>
              <a:buFont typeface="Arial"/>
              <a:buAutoNum type="arabicPeriod"/>
            </a:pPr>
            <a:r>
              <a:rPr lang="en">
                <a:solidFill>
                  <a:schemeClr val="dk1"/>
                </a:solidFill>
              </a:rPr>
              <a:t>We never had to worry about the species of shrimp becoming violent against each other, but we did make plans for how we would stop it. We planned to put a mesh screen from the top of the tank to the bottom in order to protect any species that was being picked on, but we also planned to arrange the tank in a way that the territories wouldn’t overlap. We decided that we wanted to test what would happen if we did make the territories overlap, but the species did not attack each other when we did this. </a:t>
            </a:r>
          </a:p>
          <a:p>
            <a:pPr marL="457200" lvl="0" indent="-317500">
              <a:spcBef>
                <a:spcPts val="0"/>
              </a:spcBef>
              <a:buClr>
                <a:schemeClr val="dk1"/>
              </a:buClr>
              <a:buSzPct val="127272"/>
              <a:buFont typeface="Arial"/>
              <a:buAutoNum type="arabicPeriod"/>
            </a:pPr>
            <a:r>
              <a:rPr lang="en">
                <a:solidFill>
                  <a:schemeClr val="dk1"/>
                </a:solidFill>
              </a:rPr>
              <a:t>We did research and learned that some types of shrimp would pair with gobies and form a symbiotic relationship, so we wanted to test it out in the invert tank. The snapping shrimp paired with the goby, and we saw that the shrimp would build a burrow under a rock and would go deep inside, then the goby would slide halfway in the burrow and protect the shrimp. The goby was a means of protection for the shrimp, while the shrimp helped to provide a home in the burrow for the goby.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Our data was a little bit different than other projects because the experiments were looking more towards relationships and territories rather than growth. This made it difficult to collect date that was graphable but we were able to figure out a way to present the data that we collected over the year in a crisp way. Let it be noted that some of the percentages are extremely high, and this is because there were multiples of that organism. We had up to 7-8 sexy shrimps, 2 urchins, 2 snappers, and 2 peppermint shrimps.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rot="10800000" flipH="1">
            <a:off x="0" y="2984999"/>
            <a:ext cx="9144000" cy="2158500"/>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10" name="Shape 10"/>
          <p:cNvSpPr/>
          <p:nvPr/>
        </p:nvSpPr>
        <p:spPr>
          <a:xfrm>
            <a:off x="0" y="2393175"/>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11" name="Shape 11"/>
          <p:cNvSpPr/>
          <p:nvPr/>
        </p:nvSpPr>
        <p:spPr>
          <a:xfrm rot="10800000" flipH="1">
            <a:off x="0" y="2983958"/>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12" name="Shape 12"/>
          <p:cNvSpPr txBox="1">
            <a:spLocks noGrp="1"/>
          </p:cNvSpPr>
          <p:nvPr>
            <p:ph type="ctrTitle"/>
          </p:nvPr>
        </p:nvSpPr>
        <p:spPr>
          <a:xfrm>
            <a:off x="685800" y="1746892"/>
            <a:ext cx="7772400" cy="1238099"/>
          </a:xfrm>
          <a:prstGeom prst="rect">
            <a:avLst/>
          </a:prstGeom>
        </p:spPr>
        <p:txBody>
          <a:bodyPr lIns="91425" tIns="91425" rIns="91425" bIns="91425" anchor="b"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13" name="Shape 13"/>
          <p:cNvSpPr txBox="1">
            <a:spLocks noGrp="1"/>
          </p:cNvSpPr>
          <p:nvPr>
            <p:ph type="subTitle" idx="1"/>
          </p:nvPr>
        </p:nvSpPr>
        <p:spPr>
          <a:xfrm>
            <a:off x="685800" y="3093357"/>
            <a:ext cx="7772400" cy="666600"/>
          </a:xfrm>
          <a:prstGeom prst="rect">
            <a:avLst/>
          </a:prstGeom>
        </p:spPr>
        <p:txBody>
          <a:bodyPr lIns="91425" tIns="91425" rIns="91425" bIns="91425" anchor="t" anchorCtr="0"/>
          <a:lstStyle>
            <a:lvl1pPr algn="ctr">
              <a:spcBef>
                <a:spcPts val="0"/>
              </a:spcBef>
              <a:buClr>
                <a:schemeClr val="dk2"/>
              </a:buClr>
              <a:buSzPct val="100000"/>
              <a:buNone/>
              <a:defRPr sz="2400" i="1">
                <a:solidFill>
                  <a:schemeClr val="dk2"/>
                </a:solidFill>
              </a:defRPr>
            </a:lvl1pPr>
            <a:lvl2pPr algn="ctr">
              <a:spcBef>
                <a:spcPts val="0"/>
              </a:spcBef>
              <a:buClr>
                <a:schemeClr val="dk2"/>
              </a:buClr>
              <a:buNone/>
              <a:defRPr i="1">
                <a:solidFill>
                  <a:schemeClr val="dk2"/>
                </a:solidFill>
              </a:defRPr>
            </a:lvl2pPr>
            <a:lvl3pPr algn="ctr">
              <a:spcBef>
                <a:spcPts val="0"/>
              </a:spcBef>
              <a:buClr>
                <a:schemeClr val="dk2"/>
              </a:buClr>
              <a:buNone/>
              <a:defRPr i="1">
                <a:solidFill>
                  <a:schemeClr val="dk2"/>
                </a:solidFill>
              </a:defRPr>
            </a:lvl3pPr>
            <a:lvl4pPr algn="ctr">
              <a:spcBef>
                <a:spcPts val="0"/>
              </a:spcBef>
              <a:buClr>
                <a:schemeClr val="dk2"/>
              </a:buClr>
              <a:buSzPct val="100000"/>
              <a:buNone/>
              <a:defRPr sz="2400" i="1">
                <a:solidFill>
                  <a:schemeClr val="dk2"/>
                </a:solidFill>
              </a:defRPr>
            </a:lvl4pPr>
            <a:lvl5pPr algn="ctr">
              <a:spcBef>
                <a:spcPts val="0"/>
              </a:spcBef>
              <a:buClr>
                <a:schemeClr val="dk2"/>
              </a:buClr>
              <a:buSzPct val="100000"/>
              <a:buNone/>
              <a:defRPr sz="2400" i="1">
                <a:solidFill>
                  <a:schemeClr val="dk2"/>
                </a:solidFill>
              </a:defRPr>
            </a:lvl5pPr>
            <a:lvl6pPr algn="ctr">
              <a:spcBef>
                <a:spcPts val="0"/>
              </a:spcBef>
              <a:buClr>
                <a:schemeClr val="dk2"/>
              </a:buClr>
              <a:buSzPct val="100000"/>
              <a:buNone/>
              <a:defRPr sz="2400" i="1">
                <a:solidFill>
                  <a:schemeClr val="dk2"/>
                </a:solidFill>
              </a:defRPr>
            </a:lvl6pPr>
            <a:lvl7pPr algn="ctr">
              <a:spcBef>
                <a:spcPts val="0"/>
              </a:spcBef>
              <a:buClr>
                <a:schemeClr val="dk2"/>
              </a:buClr>
              <a:buSzPct val="100000"/>
              <a:buNone/>
              <a:defRPr sz="2400" i="1">
                <a:solidFill>
                  <a:schemeClr val="dk2"/>
                </a:solidFill>
              </a:defRPr>
            </a:lvl7pPr>
            <a:lvl8pPr algn="ctr">
              <a:spcBef>
                <a:spcPts val="0"/>
              </a:spcBef>
              <a:buClr>
                <a:schemeClr val="dk2"/>
              </a:buClr>
              <a:buSzPct val="100000"/>
              <a:buNone/>
              <a:defRPr sz="2400" i="1">
                <a:solidFill>
                  <a:schemeClr val="dk2"/>
                </a:solidFill>
              </a:defRPr>
            </a:lvl8pPr>
            <a:lvl9pPr algn="ctr">
              <a:spcBef>
                <a:spcPts val="0"/>
              </a:spcBef>
              <a:buClr>
                <a:schemeClr val="dk2"/>
              </a:buClr>
              <a:buSzPct val="100000"/>
              <a:buNone/>
              <a:defRPr sz="2400" i="1">
                <a:solidFill>
                  <a:schemeClr val="dk2"/>
                </a:solidFill>
              </a:defRPr>
            </a:lvl9pPr>
          </a:lstStyle>
          <a:p>
            <a:endParaRPr/>
          </a:p>
        </p:txBody>
      </p:sp>
      <p:sp>
        <p:nvSpPr>
          <p:cNvPr id="14" name="Shape 1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solidFill>
                  <a:schemeClr val="dk1"/>
                </a:solidFill>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17" name="Shape 17"/>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18" name="Shape 18"/>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19" name="Shape 19"/>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solidFill>
                  <a:schemeClr val="dk2"/>
                </a:solidFill>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2"/>
        <p:cNvGrpSpPr/>
        <p:nvPr/>
      </p:nvGrpSpPr>
      <p:grpSpPr>
        <a:xfrm>
          <a:off x="0" y="0"/>
          <a:ext cx="0" cy="0"/>
          <a:chOff x="0" y="0"/>
          <a:chExt cx="0" cy="0"/>
        </a:xfrm>
      </p:grpSpPr>
      <p:sp>
        <p:nvSpPr>
          <p:cNvPr id="23" name="Shape 23"/>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24" name="Shape 24"/>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25" name="Shape 25"/>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7" name="Shape 27"/>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28" name="Shape 28"/>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9" name="Shape 2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solidFill>
                  <a:schemeClr val="dk2"/>
                </a:solidFill>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32" name="Shape 32"/>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33" name="Shape 33"/>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4" name="Shape 34"/>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35" name="Shape 3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solidFill>
                  <a:schemeClr val="dk1"/>
                </a:solidFill>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6"/>
        <p:cNvGrpSpPr/>
        <p:nvPr/>
      </p:nvGrpSpPr>
      <p:grpSpPr>
        <a:xfrm>
          <a:off x="0" y="0"/>
          <a:ext cx="0" cy="0"/>
          <a:chOff x="0" y="0"/>
          <a:chExt cx="0" cy="0"/>
        </a:xfrm>
      </p:grpSpPr>
      <p:sp>
        <p:nvSpPr>
          <p:cNvPr id="37" name="Shape 37"/>
          <p:cNvSpPr/>
          <p:nvPr/>
        </p:nvSpPr>
        <p:spPr>
          <a:xfrm rot="10800000" flipH="1">
            <a:off x="0" y="4412699"/>
            <a:ext cx="9144000" cy="730799"/>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38" name="Shape 38"/>
          <p:cNvSpPr/>
          <p:nvPr/>
        </p:nvSpPr>
        <p:spPr>
          <a:xfrm flipH="1">
            <a:off x="4526627" y="3820834"/>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39" name="Shape 39"/>
          <p:cNvSpPr/>
          <p:nvPr/>
        </p:nvSpPr>
        <p:spPr>
          <a:xfrm rot="10800000">
            <a:off x="4526627" y="4411617"/>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40" name="Shape 40"/>
          <p:cNvSpPr txBox="1">
            <a:spLocks noGrp="1"/>
          </p:cNvSpPr>
          <p:nvPr>
            <p:ph type="body" idx="1"/>
          </p:nvPr>
        </p:nvSpPr>
        <p:spPr>
          <a:xfrm>
            <a:off x="457200" y="4421726"/>
            <a:ext cx="8229600" cy="505200"/>
          </a:xfrm>
          <a:prstGeom prst="rect">
            <a:avLst/>
          </a:prstGeom>
        </p:spPr>
        <p:txBody>
          <a:bodyPr lIns="91425" tIns="91425" rIns="91425" bIns="91425" anchor="ctr" anchorCtr="0"/>
          <a:lstStyle>
            <a:lvl1pPr>
              <a:spcBef>
                <a:spcPts val="0"/>
              </a:spcBef>
              <a:buClr>
                <a:schemeClr val="dk2"/>
              </a:buClr>
              <a:buSzPct val="100000"/>
              <a:buNone/>
              <a:defRPr sz="2400" i="1">
                <a:solidFill>
                  <a:schemeClr val="dk2"/>
                </a:solidFill>
              </a:defRPr>
            </a:lvl1pPr>
          </a:lstStyle>
          <a:p>
            <a:endParaRPr/>
          </a:p>
        </p:txBody>
      </p:sp>
      <p:sp>
        <p:nvSpPr>
          <p:cNvPr id="41" name="Shape 4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solidFill>
                  <a:schemeClr val="dk2"/>
                </a:solidFill>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2"/>
        <p:cNvGrpSpPr/>
        <p:nvPr/>
      </p:nvGrpSpPr>
      <p:grpSpPr>
        <a:xfrm>
          <a:off x="0" y="0"/>
          <a:ext cx="0" cy="0"/>
          <a:chOff x="0" y="0"/>
          <a:chExt cx="0" cy="0"/>
        </a:xfrm>
      </p:grpSpPr>
      <p:sp>
        <p:nvSpPr>
          <p:cNvPr id="43" name="Shape 43"/>
          <p:cNvSpPr/>
          <p:nvPr/>
        </p:nvSpPr>
        <p:spPr>
          <a:xfrm>
            <a:off x="6676" y="76256"/>
            <a:ext cx="9134130" cy="5054792"/>
          </a:xfrm>
          <a:custGeom>
            <a:avLst/>
            <a:gdLst/>
            <a:ahLst/>
            <a:cxnLst/>
            <a:rect l="0" t="0" r="0" b="0"/>
            <a:pathLst>
              <a:path w="9157023" h="6739723" extrusionOk="0">
                <a:moveTo>
                  <a:pt x="1629" y="0"/>
                </a:moveTo>
                <a:lnTo>
                  <a:pt x="9157023" y="4340980"/>
                </a:lnTo>
                <a:lnTo>
                  <a:pt x="1593" y="6739723"/>
                </a:lnTo>
                <a:cubicBezTo>
                  <a:pt x="-3941" y="5123960"/>
                  <a:pt x="7163" y="1615763"/>
                  <a:pt x="1629" y="0"/>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44" name="Shape 4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gs>
            <a:gs pos="100000">
              <a:schemeClr val="dk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a:spcBef>
                <a:spcPts val="0"/>
              </a:spcBef>
              <a:buClr>
                <a:schemeClr val="lt1"/>
              </a:buClr>
              <a:buSzPct val="100000"/>
              <a:buFont typeface="Georgia"/>
              <a:buNone/>
              <a:defRPr sz="4800">
                <a:solidFill>
                  <a:schemeClr val="lt1"/>
                </a:solidFill>
                <a:latin typeface="Georgia"/>
                <a:ea typeface="Georgia"/>
                <a:cs typeface="Georgia"/>
                <a:sym typeface="Georgia"/>
              </a:defRPr>
            </a:lvl1pPr>
            <a:lvl2pPr>
              <a:spcBef>
                <a:spcPts val="0"/>
              </a:spcBef>
              <a:buClr>
                <a:schemeClr val="lt1"/>
              </a:buClr>
              <a:buSzPct val="100000"/>
              <a:buFont typeface="Georgia"/>
              <a:buNone/>
              <a:defRPr sz="4800">
                <a:solidFill>
                  <a:schemeClr val="lt1"/>
                </a:solidFill>
                <a:latin typeface="Georgia"/>
                <a:ea typeface="Georgia"/>
                <a:cs typeface="Georgia"/>
                <a:sym typeface="Georgia"/>
              </a:defRPr>
            </a:lvl2pPr>
            <a:lvl3pPr>
              <a:spcBef>
                <a:spcPts val="0"/>
              </a:spcBef>
              <a:buClr>
                <a:schemeClr val="lt1"/>
              </a:buClr>
              <a:buSzPct val="100000"/>
              <a:buFont typeface="Georgia"/>
              <a:buNone/>
              <a:defRPr sz="4800">
                <a:solidFill>
                  <a:schemeClr val="lt1"/>
                </a:solidFill>
                <a:latin typeface="Georgia"/>
                <a:ea typeface="Georgia"/>
                <a:cs typeface="Georgia"/>
                <a:sym typeface="Georgia"/>
              </a:defRPr>
            </a:lvl3pPr>
            <a:lvl4pPr>
              <a:spcBef>
                <a:spcPts val="0"/>
              </a:spcBef>
              <a:buClr>
                <a:schemeClr val="lt1"/>
              </a:buClr>
              <a:buSzPct val="100000"/>
              <a:buFont typeface="Georgia"/>
              <a:buNone/>
              <a:defRPr sz="4800">
                <a:solidFill>
                  <a:schemeClr val="lt1"/>
                </a:solidFill>
                <a:latin typeface="Georgia"/>
                <a:ea typeface="Georgia"/>
                <a:cs typeface="Georgia"/>
                <a:sym typeface="Georgia"/>
              </a:defRPr>
            </a:lvl4pPr>
            <a:lvl5pPr>
              <a:spcBef>
                <a:spcPts val="0"/>
              </a:spcBef>
              <a:buClr>
                <a:schemeClr val="lt1"/>
              </a:buClr>
              <a:buSzPct val="100000"/>
              <a:buFont typeface="Georgia"/>
              <a:buNone/>
              <a:defRPr sz="4800">
                <a:solidFill>
                  <a:schemeClr val="lt1"/>
                </a:solidFill>
                <a:latin typeface="Georgia"/>
                <a:ea typeface="Georgia"/>
                <a:cs typeface="Georgia"/>
                <a:sym typeface="Georgia"/>
              </a:defRPr>
            </a:lvl5pPr>
            <a:lvl6pPr>
              <a:spcBef>
                <a:spcPts val="0"/>
              </a:spcBef>
              <a:buClr>
                <a:schemeClr val="lt1"/>
              </a:buClr>
              <a:buSzPct val="100000"/>
              <a:buFont typeface="Georgia"/>
              <a:buNone/>
              <a:defRPr sz="4800">
                <a:solidFill>
                  <a:schemeClr val="lt1"/>
                </a:solidFill>
                <a:latin typeface="Georgia"/>
                <a:ea typeface="Georgia"/>
                <a:cs typeface="Georgia"/>
                <a:sym typeface="Georgia"/>
              </a:defRPr>
            </a:lvl6pPr>
            <a:lvl7pPr>
              <a:spcBef>
                <a:spcPts val="0"/>
              </a:spcBef>
              <a:buClr>
                <a:schemeClr val="lt1"/>
              </a:buClr>
              <a:buSzPct val="100000"/>
              <a:buFont typeface="Georgia"/>
              <a:buNone/>
              <a:defRPr sz="4800">
                <a:solidFill>
                  <a:schemeClr val="lt1"/>
                </a:solidFill>
                <a:latin typeface="Georgia"/>
                <a:ea typeface="Georgia"/>
                <a:cs typeface="Georgia"/>
                <a:sym typeface="Georgia"/>
              </a:defRPr>
            </a:lvl7pPr>
            <a:lvl8pPr>
              <a:spcBef>
                <a:spcPts val="0"/>
              </a:spcBef>
              <a:buClr>
                <a:schemeClr val="lt1"/>
              </a:buClr>
              <a:buSzPct val="100000"/>
              <a:buFont typeface="Georgia"/>
              <a:buNone/>
              <a:defRPr sz="4800">
                <a:solidFill>
                  <a:schemeClr val="lt1"/>
                </a:solidFill>
                <a:latin typeface="Georgia"/>
                <a:ea typeface="Georgia"/>
                <a:cs typeface="Georgia"/>
                <a:sym typeface="Georgia"/>
              </a:defRPr>
            </a:lvl8pPr>
            <a:lvl9pPr>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buFont typeface="Georgia"/>
              <a:defRPr sz="3000">
                <a:solidFill>
                  <a:schemeClr val="dk1"/>
                </a:solidFill>
                <a:latin typeface="Georgia"/>
                <a:ea typeface="Georgia"/>
                <a:cs typeface="Georgia"/>
                <a:sym typeface="Georgia"/>
              </a:defRPr>
            </a:lvl1pPr>
            <a:lvl2pPr>
              <a:spcBef>
                <a:spcPts val="480"/>
              </a:spcBef>
              <a:buClr>
                <a:schemeClr val="dk1"/>
              </a:buClr>
              <a:buSzPct val="100000"/>
              <a:buFont typeface="Georgia"/>
              <a:defRPr sz="2400">
                <a:solidFill>
                  <a:schemeClr val="dk1"/>
                </a:solidFill>
                <a:latin typeface="Georgia"/>
                <a:ea typeface="Georgia"/>
                <a:cs typeface="Georgia"/>
                <a:sym typeface="Georgia"/>
              </a:defRPr>
            </a:lvl2pPr>
            <a:lvl3pPr>
              <a:spcBef>
                <a:spcPts val="480"/>
              </a:spcBef>
              <a:buClr>
                <a:schemeClr val="dk1"/>
              </a:buClr>
              <a:buSzPct val="100000"/>
              <a:buFont typeface="Georgia"/>
              <a:defRPr sz="2400">
                <a:solidFill>
                  <a:schemeClr val="dk1"/>
                </a:solidFill>
                <a:latin typeface="Georgia"/>
                <a:ea typeface="Georgia"/>
                <a:cs typeface="Georgia"/>
                <a:sym typeface="Georgia"/>
              </a:defRPr>
            </a:lvl3pPr>
            <a:lvl4pPr>
              <a:spcBef>
                <a:spcPts val="360"/>
              </a:spcBef>
              <a:buClr>
                <a:schemeClr val="dk1"/>
              </a:buClr>
              <a:buSzPct val="100000"/>
              <a:buFont typeface="Georgia"/>
              <a:defRPr sz="1800">
                <a:solidFill>
                  <a:schemeClr val="dk1"/>
                </a:solidFill>
                <a:latin typeface="Georgia"/>
                <a:ea typeface="Georgia"/>
                <a:cs typeface="Georgia"/>
                <a:sym typeface="Georgia"/>
              </a:defRPr>
            </a:lvl4pPr>
            <a:lvl5pPr>
              <a:spcBef>
                <a:spcPts val="360"/>
              </a:spcBef>
              <a:buClr>
                <a:schemeClr val="dk1"/>
              </a:buClr>
              <a:buSzPct val="100000"/>
              <a:buFont typeface="Georgia"/>
              <a:defRPr sz="1800">
                <a:solidFill>
                  <a:schemeClr val="dk1"/>
                </a:solidFill>
                <a:latin typeface="Georgia"/>
                <a:ea typeface="Georgia"/>
                <a:cs typeface="Georgia"/>
                <a:sym typeface="Georgia"/>
              </a:defRPr>
            </a:lvl5pPr>
            <a:lvl6pPr>
              <a:spcBef>
                <a:spcPts val="360"/>
              </a:spcBef>
              <a:buClr>
                <a:schemeClr val="dk1"/>
              </a:buClr>
              <a:buSzPct val="100000"/>
              <a:buFont typeface="Georgia"/>
              <a:defRPr sz="1800">
                <a:solidFill>
                  <a:schemeClr val="dk1"/>
                </a:solidFill>
                <a:latin typeface="Georgia"/>
                <a:ea typeface="Georgia"/>
                <a:cs typeface="Georgia"/>
                <a:sym typeface="Georgia"/>
              </a:defRPr>
            </a:lvl6pPr>
            <a:lvl7pPr>
              <a:spcBef>
                <a:spcPts val="360"/>
              </a:spcBef>
              <a:buClr>
                <a:schemeClr val="dk1"/>
              </a:buClr>
              <a:buSzPct val="100000"/>
              <a:buFont typeface="Georgia"/>
              <a:defRPr sz="1800">
                <a:solidFill>
                  <a:schemeClr val="dk1"/>
                </a:solidFill>
                <a:latin typeface="Georgia"/>
                <a:ea typeface="Georgia"/>
                <a:cs typeface="Georgia"/>
                <a:sym typeface="Georgia"/>
              </a:defRPr>
            </a:lvl7pPr>
            <a:lvl8pPr>
              <a:spcBef>
                <a:spcPts val="360"/>
              </a:spcBef>
              <a:buClr>
                <a:schemeClr val="dk1"/>
              </a:buClr>
              <a:buSzPct val="100000"/>
              <a:buFont typeface="Georgia"/>
              <a:defRPr sz="1800">
                <a:solidFill>
                  <a:schemeClr val="dk1"/>
                </a:solidFill>
                <a:latin typeface="Georgia"/>
                <a:ea typeface="Georgia"/>
                <a:cs typeface="Georgia"/>
                <a:sym typeface="Georgia"/>
              </a:defRPr>
            </a:lvl8pPr>
            <a:lvl9pPr>
              <a:spcBef>
                <a:spcPts val="360"/>
              </a:spcBef>
              <a:buClr>
                <a:schemeClr val="dk1"/>
              </a:buClr>
              <a:buSzPct val="100000"/>
              <a:buFont typeface="Georgia"/>
              <a:defRPr sz="1800">
                <a:solidFill>
                  <a:schemeClr val="dk1"/>
                </a:solidFill>
                <a:latin typeface="Georgia"/>
                <a:ea typeface="Georgia"/>
                <a:cs typeface="Georgia"/>
                <a:sym typeface="Georgia"/>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lt2"/>
                </a:solidFill>
                <a:latin typeface="Georgia"/>
                <a:ea typeface="Georgia"/>
                <a:cs typeface="Georgia"/>
                <a:sym typeface="Georgia"/>
              </a:defRPr>
            </a:lvl1pPr>
          </a:lstStyle>
          <a:p>
            <a:pPr>
              <a:spcBef>
                <a:spcPts val="0"/>
              </a:spcBef>
              <a:buNone/>
            </a:pPr>
            <a:fld id="{00000000-1234-1234-1234-123412341234}" type="slidenum">
              <a:rPr lang="en"/>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absolutelyfish.com/a-strange-pairing/" TargetMode="External"/><Relationship Id="rId4" Type="http://schemas.openxmlformats.org/officeDocument/2006/relationships/hyperlink" Target="http://beheco.oxfordjournals.org/content/18/1/53.full" TargetMode="External"/><Relationship Id="rId5" Type="http://schemas.openxmlformats.org/officeDocument/2006/relationships/hyperlink" Target="http://animaldiversity.org/accounts/Thor_amboinensis/" TargetMode="External"/><Relationship Id="rId6" Type="http://schemas.openxmlformats.org/officeDocument/2006/relationships/hyperlink" Target="http://www.wetwebmedia.com/damselcompfaqs.htm" TargetMode="External"/><Relationship Id="rId7" Type="http://schemas.openxmlformats.org/officeDocument/2006/relationships/hyperlink" Target="http://www.wetwebmedia.com/damselcompfaqs.htm__"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hyperlink" Target="http://www.advancedaquarist.com/2011/1/fish%23section-6" TargetMode="External"/><Relationship Id="rId4" Type="http://schemas.openxmlformats.org/officeDocument/2006/relationships/hyperlink" Target="https://www.bluezooaquatics.com/resources.asp?show=4" TargetMode="External"/><Relationship Id="rId5" Type="http://schemas.openxmlformats.org/officeDocument/2006/relationships/hyperlink" Target="http://www.practicalfishkeeping.co.uk/content.php?sid=5250"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hyperlink" Target="http://www.practicalfishkeeping.co.uk/content.php?sid=5250" TargetMode="External"/><Relationship Id="rId4" Type="http://schemas.openxmlformats.org/officeDocument/2006/relationships/image" Target="../media/image2.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ctrTitle"/>
          </p:nvPr>
        </p:nvSpPr>
        <p:spPr>
          <a:xfrm>
            <a:off x="685800" y="1746892"/>
            <a:ext cx="7772400" cy="1238099"/>
          </a:xfrm>
          <a:prstGeom prst="rect">
            <a:avLst/>
          </a:prstGeom>
        </p:spPr>
        <p:txBody>
          <a:bodyPr lIns="91425" tIns="91425" rIns="91425" bIns="91425" anchor="b" anchorCtr="0">
            <a:noAutofit/>
          </a:bodyPr>
          <a:lstStyle/>
          <a:p>
            <a:pPr>
              <a:spcBef>
                <a:spcPts val="0"/>
              </a:spcBef>
              <a:buNone/>
            </a:pPr>
            <a:r>
              <a:rPr lang="en"/>
              <a:t>Final Invert Tank Conclusions </a:t>
            </a:r>
          </a:p>
        </p:txBody>
      </p:sp>
      <p:sp>
        <p:nvSpPr>
          <p:cNvPr id="47" name="Shape 47"/>
          <p:cNvSpPr txBox="1">
            <a:spLocks noGrp="1"/>
          </p:cNvSpPr>
          <p:nvPr>
            <p:ph type="subTitle" idx="1"/>
          </p:nvPr>
        </p:nvSpPr>
        <p:spPr>
          <a:xfrm>
            <a:off x="685800" y="3093357"/>
            <a:ext cx="7772400" cy="666600"/>
          </a:xfrm>
          <a:prstGeom prst="rect">
            <a:avLst/>
          </a:prstGeom>
        </p:spPr>
        <p:txBody>
          <a:bodyPr lIns="91425" tIns="91425" rIns="91425" bIns="91425" anchor="t" anchorCtr="0">
            <a:noAutofit/>
          </a:bodyPr>
          <a:lstStyle/>
          <a:p>
            <a:pPr>
              <a:spcBef>
                <a:spcPts val="0"/>
              </a:spcBef>
              <a:buNone/>
            </a:pPr>
            <a:r>
              <a:rPr lang="en"/>
              <a:t>By: Aaron and Claire </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Hiding under rocks </a:t>
            </a:r>
          </a:p>
        </p:txBody>
      </p:sp>
      <p:pic>
        <p:nvPicPr>
          <p:cNvPr id="107" name="Shape 107"/>
          <p:cNvPicPr preferRelativeResize="0"/>
          <p:nvPr/>
        </p:nvPicPr>
        <p:blipFill>
          <a:blip r:embed="rId3">
            <a:alphaModFix/>
          </a:blip>
          <a:stretch>
            <a:fillRect/>
          </a:stretch>
        </p:blipFill>
        <p:spPr>
          <a:xfrm>
            <a:off x="791525" y="1398537"/>
            <a:ext cx="4352925" cy="3381375"/>
          </a:xfrm>
          <a:prstGeom prst="rect">
            <a:avLst/>
          </a:prstGeom>
          <a:noFill/>
          <a:ln>
            <a:noFill/>
          </a:ln>
        </p:spPr>
      </p:pic>
      <p:sp>
        <p:nvSpPr>
          <p:cNvPr id="108" name="Shape 108"/>
          <p:cNvSpPr txBox="1"/>
          <p:nvPr/>
        </p:nvSpPr>
        <p:spPr>
          <a:xfrm>
            <a:off x="5956200" y="2202825"/>
            <a:ext cx="2566499" cy="1443600"/>
          </a:xfrm>
          <a:prstGeom prst="rect">
            <a:avLst/>
          </a:prstGeom>
          <a:noFill/>
          <a:ln>
            <a:noFill/>
          </a:ln>
        </p:spPr>
        <p:txBody>
          <a:bodyPr lIns="91425" tIns="91425" rIns="91425" bIns="91425" anchor="t" anchorCtr="0">
            <a:noAutofit/>
          </a:bodyPr>
          <a:lstStyle/>
          <a:p>
            <a:pPr>
              <a:spcBef>
                <a:spcPts val="0"/>
              </a:spcBef>
              <a:buNone/>
            </a:pPr>
            <a:r>
              <a:rPr lang="en"/>
              <a:t>show video of snapping going under the rock</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On Corals </a:t>
            </a:r>
          </a:p>
        </p:txBody>
      </p:sp>
      <p:pic>
        <p:nvPicPr>
          <p:cNvPr id="114" name="Shape 114"/>
          <p:cNvPicPr preferRelativeResize="0"/>
          <p:nvPr/>
        </p:nvPicPr>
        <p:blipFill>
          <a:blip r:embed="rId3">
            <a:alphaModFix/>
          </a:blip>
          <a:stretch>
            <a:fillRect/>
          </a:stretch>
        </p:blipFill>
        <p:spPr>
          <a:xfrm>
            <a:off x="2949250" y="1586250"/>
            <a:ext cx="4324350" cy="3371850"/>
          </a:xfrm>
          <a:prstGeom prst="rect">
            <a:avLst/>
          </a:prstGeom>
          <a:noFill/>
          <a:ln>
            <a:noFill/>
          </a:ln>
        </p:spPr>
      </p:pic>
      <p:sp>
        <p:nvSpPr>
          <p:cNvPr id="115" name="Shape 115"/>
          <p:cNvSpPr txBox="1"/>
          <p:nvPr/>
        </p:nvSpPr>
        <p:spPr>
          <a:xfrm>
            <a:off x="577450" y="2320450"/>
            <a:ext cx="1539900" cy="857400"/>
          </a:xfrm>
          <a:prstGeom prst="rect">
            <a:avLst/>
          </a:prstGeom>
          <a:noFill/>
          <a:ln>
            <a:noFill/>
          </a:ln>
        </p:spPr>
        <p:txBody>
          <a:bodyPr lIns="91425" tIns="91425" rIns="91425" bIns="91425" anchor="t" anchorCtr="0">
            <a:noAutofit/>
          </a:bodyPr>
          <a:lstStyle/>
          <a:p>
            <a:pPr>
              <a:spcBef>
                <a:spcPts val="0"/>
              </a:spcBef>
              <a:buNone/>
            </a:pPr>
            <a:r>
              <a:rPr lang="en"/>
              <a:t>show video of sexy on corals</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In caves/burrows </a:t>
            </a:r>
          </a:p>
        </p:txBody>
      </p:sp>
      <p:pic>
        <p:nvPicPr>
          <p:cNvPr id="121" name="Shape 121"/>
          <p:cNvPicPr preferRelativeResize="0"/>
          <p:nvPr/>
        </p:nvPicPr>
        <p:blipFill>
          <a:blip r:embed="rId3">
            <a:alphaModFix/>
          </a:blip>
          <a:stretch>
            <a:fillRect/>
          </a:stretch>
        </p:blipFill>
        <p:spPr>
          <a:xfrm>
            <a:off x="1706475" y="1216737"/>
            <a:ext cx="4286250" cy="3362325"/>
          </a:xfrm>
          <a:prstGeom prst="rect">
            <a:avLst/>
          </a:prstGeom>
          <a:noFill/>
          <a:ln>
            <a:noFill/>
          </a:ln>
        </p:spPr>
      </p:pic>
      <p:sp>
        <p:nvSpPr>
          <p:cNvPr id="122" name="Shape 122"/>
          <p:cNvSpPr txBox="1"/>
          <p:nvPr/>
        </p:nvSpPr>
        <p:spPr>
          <a:xfrm>
            <a:off x="149700" y="2117275"/>
            <a:ext cx="1133399" cy="748500"/>
          </a:xfrm>
          <a:prstGeom prst="rect">
            <a:avLst/>
          </a:prstGeom>
          <a:noFill/>
          <a:ln>
            <a:noFill/>
          </a:ln>
        </p:spPr>
        <p:txBody>
          <a:bodyPr lIns="91425" tIns="91425" rIns="91425" bIns="91425" anchor="t" anchorCtr="0">
            <a:noAutofit/>
          </a:bodyPr>
          <a:lstStyle/>
          <a:p>
            <a:pPr>
              <a:spcBef>
                <a:spcPts val="0"/>
              </a:spcBef>
              <a:buNone/>
            </a:pPr>
            <a:r>
              <a:rPr lang="en"/>
              <a:t>show video of snapper coming out of the cave</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Below and sifting sand </a:t>
            </a:r>
          </a:p>
        </p:txBody>
      </p:sp>
      <p:pic>
        <p:nvPicPr>
          <p:cNvPr id="128" name="Shape 128"/>
          <p:cNvPicPr preferRelativeResize="0"/>
          <p:nvPr/>
        </p:nvPicPr>
        <p:blipFill>
          <a:blip r:embed="rId3">
            <a:alphaModFix/>
          </a:blip>
          <a:stretch>
            <a:fillRect/>
          </a:stretch>
        </p:blipFill>
        <p:spPr>
          <a:xfrm>
            <a:off x="167712" y="1286825"/>
            <a:ext cx="4391025" cy="3371850"/>
          </a:xfrm>
          <a:prstGeom prst="rect">
            <a:avLst/>
          </a:prstGeom>
          <a:noFill/>
          <a:ln>
            <a:noFill/>
          </a:ln>
        </p:spPr>
      </p:pic>
      <p:pic>
        <p:nvPicPr>
          <p:cNvPr id="129" name="Shape 129"/>
          <p:cNvPicPr preferRelativeResize="0"/>
          <p:nvPr/>
        </p:nvPicPr>
        <p:blipFill>
          <a:blip r:embed="rId4">
            <a:alphaModFix/>
          </a:blip>
          <a:stretch>
            <a:fillRect/>
          </a:stretch>
        </p:blipFill>
        <p:spPr>
          <a:xfrm>
            <a:off x="4558750" y="1286825"/>
            <a:ext cx="4343400" cy="3371850"/>
          </a:xfrm>
          <a:prstGeom prst="rect">
            <a:avLst/>
          </a:prstGeom>
          <a:noFill/>
          <a:ln>
            <a:noFill/>
          </a:ln>
        </p:spPr>
      </p:pic>
      <p:sp>
        <p:nvSpPr>
          <p:cNvPr id="130" name="Shape 130"/>
          <p:cNvSpPr txBox="1"/>
          <p:nvPr/>
        </p:nvSpPr>
        <p:spPr>
          <a:xfrm>
            <a:off x="2352525" y="4769225"/>
            <a:ext cx="3956699" cy="213899"/>
          </a:xfrm>
          <a:prstGeom prst="rect">
            <a:avLst/>
          </a:prstGeom>
          <a:noFill/>
          <a:ln>
            <a:noFill/>
          </a:ln>
        </p:spPr>
        <p:txBody>
          <a:bodyPr lIns="91425" tIns="91425" rIns="91425" bIns="91425" anchor="t" anchorCtr="0">
            <a:noAutofit/>
          </a:bodyPr>
          <a:lstStyle/>
          <a:p>
            <a:pPr>
              <a:spcBef>
                <a:spcPts val="0"/>
              </a:spcBef>
              <a:buNone/>
            </a:pPr>
            <a:r>
              <a:rPr lang="en"/>
              <a:t>show video of the conch feeding</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With other organisms </a:t>
            </a:r>
          </a:p>
        </p:txBody>
      </p:sp>
      <p:pic>
        <p:nvPicPr>
          <p:cNvPr id="136" name="Shape 136"/>
          <p:cNvPicPr preferRelativeResize="0"/>
          <p:nvPr/>
        </p:nvPicPr>
        <p:blipFill>
          <a:blip r:embed="rId3">
            <a:alphaModFix/>
          </a:blip>
          <a:stretch>
            <a:fillRect/>
          </a:stretch>
        </p:blipFill>
        <p:spPr>
          <a:xfrm>
            <a:off x="2428875" y="1403300"/>
            <a:ext cx="4286250" cy="3352800"/>
          </a:xfrm>
          <a:prstGeom prst="rect">
            <a:avLst/>
          </a:prstGeom>
          <a:noFill/>
          <a:ln>
            <a:noFill/>
          </a:ln>
        </p:spPr>
      </p:pic>
      <p:sp>
        <p:nvSpPr>
          <p:cNvPr id="137" name="Shape 137"/>
          <p:cNvSpPr txBox="1"/>
          <p:nvPr/>
        </p:nvSpPr>
        <p:spPr>
          <a:xfrm>
            <a:off x="6855600" y="2117300"/>
            <a:ext cx="2288399" cy="1037400"/>
          </a:xfrm>
          <a:prstGeom prst="rect">
            <a:avLst/>
          </a:prstGeom>
          <a:noFill/>
          <a:ln>
            <a:noFill/>
          </a:ln>
        </p:spPr>
        <p:txBody>
          <a:bodyPr lIns="91425" tIns="91425" rIns="91425" bIns="91425" anchor="t" anchorCtr="0">
            <a:noAutofit/>
          </a:bodyPr>
          <a:lstStyle/>
          <a:p>
            <a:pPr>
              <a:spcBef>
                <a:spcPts val="0"/>
              </a:spcBef>
              <a:buNone/>
            </a:pPr>
            <a:r>
              <a:rPr lang="en"/>
              <a:t>point out where the sexies were drawn on the observation sheet all on same corals </a:t>
            </a:r>
          </a:p>
        </p:txBody>
      </p:sp>
      <p:sp>
        <p:nvSpPr>
          <p:cNvPr id="138" name="Shape 138"/>
          <p:cNvSpPr txBox="1"/>
          <p:nvPr/>
        </p:nvSpPr>
        <p:spPr>
          <a:xfrm>
            <a:off x="6897200" y="3421875"/>
            <a:ext cx="1999799" cy="780599"/>
          </a:xfrm>
          <a:prstGeom prst="rect">
            <a:avLst/>
          </a:prstGeom>
          <a:noFill/>
          <a:ln>
            <a:noFill/>
          </a:ln>
        </p:spPr>
        <p:txBody>
          <a:bodyPr lIns="91425" tIns="91425" rIns="91425" bIns="91425" anchor="t" anchorCtr="0">
            <a:noAutofit/>
          </a:bodyPr>
          <a:lstStyle/>
          <a:p>
            <a:pPr>
              <a:spcBef>
                <a:spcPts val="0"/>
              </a:spcBef>
              <a:buNone/>
            </a:pPr>
            <a:r>
              <a:rPr lang="en"/>
              <a:t>discuss the symbiotic relationships between different organisms</a:t>
            </a: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Feeding </a:t>
            </a:r>
          </a:p>
        </p:txBody>
      </p:sp>
      <p:pic>
        <p:nvPicPr>
          <p:cNvPr id="144" name="Shape 144"/>
          <p:cNvPicPr preferRelativeResize="0"/>
          <p:nvPr/>
        </p:nvPicPr>
        <p:blipFill>
          <a:blip r:embed="rId3">
            <a:alphaModFix/>
          </a:blip>
          <a:stretch>
            <a:fillRect/>
          </a:stretch>
        </p:blipFill>
        <p:spPr>
          <a:xfrm>
            <a:off x="2330287" y="1303437"/>
            <a:ext cx="4257675" cy="3381375"/>
          </a:xfrm>
          <a:prstGeom prst="rect">
            <a:avLst/>
          </a:prstGeom>
          <a:noFill/>
          <a:ln>
            <a:noFill/>
          </a:ln>
        </p:spPr>
      </p:pic>
      <p:sp>
        <p:nvSpPr>
          <p:cNvPr id="145" name="Shape 145"/>
          <p:cNvSpPr txBox="1"/>
          <p:nvPr/>
        </p:nvSpPr>
        <p:spPr>
          <a:xfrm>
            <a:off x="7132450" y="1967575"/>
            <a:ext cx="1892700" cy="1849799"/>
          </a:xfrm>
          <a:prstGeom prst="rect">
            <a:avLst/>
          </a:prstGeom>
          <a:noFill/>
          <a:ln>
            <a:noFill/>
          </a:ln>
        </p:spPr>
        <p:txBody>
          <a:bodyPr lIns="91425" tIns="91425" rIns="91425" bIns="91425" anchor="t" anchorCtr="0">
            <a:noAutofit/>
          </a:bodyPr>
          <a:lstStyle/>
          <a:p>
            <a:pPr>
              <a:spcBef>
                <a:spcPts val="0"/>
              </a:spcBef>
              <a:buNone/>
            </a:pPr>
            <a:r>
              <a:rPr lang="en"/>
              <a:t>point out which animals have to be fed vs. eating within the tank</a:t>
            </a: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sz="3000"/>
              <a:t>conclusion: reflection on hypothesis</a:t>
            </a:r>
          </a:p>
        </p:txBody>
      </p:sp>
      <p:sp>
        <p:nvSpPr>
          <p:cNvPr id="151" name="Shape 15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46250"/>
              </a:lnSpc>
              <a:spcBef>
                <a:spcPts val="0"/>
              </a:spcBef>
              <a:buClr>
                <a:schemeClr val="dk1"/>
              </a:buClr>
              <a:buFont typeface="Arial"/>
              <a:buNone/>
            </a:pPr>
            <a:endParaRPr/>
          </a:p>
          <a:p>
            <a:pPr marL="457200" lvl="0" indent="-317500" rtl="0">
              <a:lnSpc>
                <a:spcPct val="146250"/>
              </a:lnSpc>
              <a:spcBef>
                <a:spcPts val="0"/>
              </a:spcBef>
              <a:buClr>
                <a:srgbClr val="1D1C1B"/>
              </a:buClr>
              <a:buSzPct val="100000"/>
              <a:buFont typeface="Georgia"/>
              <a:buAutoNum type="arabicPeriod"/>
            </a:pPr>
            <a:r>
              <a:rPr lang="en" sz="1400">
                <a:solidFill>
                  <a:srgbClr val="1D1C1B"/>
                </a:solidFill>
              </a:rPr>
              <a:t>The behavior of shrimp in symbiosis and the behavior of shrimp that are solitary will be observed in this experiment. Shrimp with symbioses will behave differently than the shrimp that are solitary. </a:t>
            </a:r>
          </a:p>
          <a:p>
            <a:pPr marL="457200" lvl="0" indent="-317500" rtl="0">
              <a:lnSpc>
                <a:spcPct val="146250"/>
              </a:lnSpc>
              <a:spcBef>
                <a:spcPts val="0"/>
              </a:spcBef>
              <a:buClr>
                <a:schemeClr val="dk1"/>
              </a:buClr>
              <a:buSzPct val="100000"/>
              <a:buFont typeface="Georgia"/>
              <a:buAutoNum type="arabicPeriod"/>
            </a:pPr>
            <a:r>
              <a:rPr lang="en" sz="1400"/>
              <a:t>The symbiotic relationships created by our selection of animals will be mutualistic and beneficial to both parties involved in each relationship. For example, the goby uses the pistol shrimp burrow for protection from predators, the goby acts as "eyes" for the pistol shrimp (Smith, 2014). </a:t>
            </a:r>
          </a:p>
          <a:p>
            <a:pPr lvl="0" rtl="0">
              <a:spcBef>
                <a:spcPts val="0"/>
              </a:spcBef>
              <a:buClr>
                <a:schemeClr val="dk1"/>
              </a:buClr>
              <a:buSzPct val="36666"/>
              <a:buFont typeface="Arial"/>
              <a:buNone/>
            </a:pPr>
            <a:r>
              <a:rPr lang="en"/>
              <a:t>if we were to keep going...</a:t>
            </a:r>
          </a:p>
          <a:p>
            <a:pPr>
              <a:spcBef>
                <a:spcPts val="0"/>
              </a:spcBef>
              <a:buNone/>
            </a:pPr>
            <a:endParaRP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challenges </a:t>
            </a:r>
          </a:p>
        </p:txBody>
      </p:sp>
      <p:sp>
        <p:nvSpPr>
          <p:cNvPr id="157" name="Shape 15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our project isn’t very specific so it was hard to come up with a plan to collect data and actually make an experiment </a:t>
            </a:r>
          </a:p>
          <a:p>
            <a:pPr marL="457200" lvl="0" indent="-381000" rtl="0">
              <a:spcBef>
                <a:spcPts val="0"/>
              </a:spcBef>
              <a:buClr>
                <a:schemeClr val="dk1"/>
              </a:buClr>
              <a:buSzPct val="100000"/>
              <a:buFont typeface="Arial"/>
              <a:buChar char="●"/>
            </a:pPr>
            <a:r>
              <a:rPr lang="en" sz="2400"/>
              <a:t>we couldn’t find one snapping shrimp for a while</a:t>
            </a:r>
          </a:p>
          <a:p>
            <a:pPr marL="457200" lvl="0" indent="-381000" rtl="0">
              <a:spcBef>
                <a:spcPts val="0"/>
              </a:spcBef>
              <a:buClr>
                <a:schemeClr val="dk1"/>
              </a:buClr>
              <a:buSzPct val="100000"/>
              <a:buFont typeface="Arial"/>
              <a:buChar char="●"/>
            </a:pPr>
            <a:r>
              <a:rPr lang="en" sz="2400"/>
              <a:t>we couldn't find the first goby for a while/we didn’t have one</a:t>
            </a:r>
          </a:p>
          <a:p>
            <a:pPr marL="457200" lvl="0" indent="-381000" rtl="0">
              <a:spcBef>
                <a:spcPts val="0"/>
              </a:spcBef>
              <a:buClr>
                <a:schemeClr val="dk1"/>
              </a:buClr>
              <a:buSzPct val="100000"/>
              <a:buFont typeface="Arial"/>
              <a:buChar char="●"/>
            </a:pPr>
            <a:r>
              <a:rPr lang="en" sz="2400"/>
              <a:t>the snapping shrimp would mostly be hidden</a:t>
            </a:r>
          </a:p>
          <a:p>
            <a:pPr marL="457200" lvl="0" indent="-381000" rtl="0">
              <a:spcBef>
                <a:spcPts val="0"/>
              </a:spcBef>
              <a:buClr>
                <a:schemeClr val="dk1"/>
              </a:buClr>
              <a:buSzPct val="100000"/>
              <a:buFont typeface="Arial"/>
              <a:buChar char="●"/>
            </a:pPr>
            <a:r>
              <a:rPr lang="en" sz="2400"/>
              <a:t>the salinity dropped low for about a week </a:t>
            </a:r>
          </a:p>
          <a:p>
            <a:pPr lvl="0">
              <a:spcBef>
                <a:spcPts val="0"/>
              </a:spcBef>
              <a:buNone/>
            </a:pPr>
            <a:endParaRP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bibliography</a:t>
            </a:r>
          </a:p>
        </p:txBody>
      </p:sp>
      <p:sp>
        <p:nvSpPr>
          <p:cNvPr id="163" name="Shape 16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1200"/>
              </a:spcBef>
              <a:spcAft>
                <a:spcPts val="200"/>
              </a:spcAft>
              <a:buClr>
                <a:schemeClr val="dk1"/>
              </a:buClr>
              <a:buSzPct val="100000"/>
              <a:buFont typeface="Arial"/>
              <a:buNone/>
            </a:pPr>
            <a:r>
              <a:rPr lang="en" sz="1100">
                <a:latin typeface="Arial"/>
                <a:ea typeface="Arial"/>
                <a:cs typeface="Arial"/>
                <a:sym typeface="Arial"/>
              </a:rPr>
              <a:t>"A Strange Pairing: Gobies and Pistol Shrimp." Absolutely Fish RSS. N.p., 23 July 2014. Web. 01 Apr. 2015.</a:t>
            </a:r>
            <a:r>
              <a:rPr lang="en" sz="1100">
                <a:solidFill>
                  <a:schemeClr val="hlink"/>
                </a:solidFill>
                <a:latin typeface="Arial"/>
                <a:ea typeface="Arial"/>
                <a:cs typeface="Arial"/>
                <a:sym typeface="Arial"/>
                <a:hlinkClick r:id="rId3"/>
              </a:rPr>
              <a:t> </a:t>
            </a:r>
            <a:r>
              <a:rPr lang="en" sz="1100" u="sng">
                <a:solidFill>
                  <a:schemeClr val="hlink"/>
                </a:solidFill>
                <a:latin typeface="Arial"/>
                <a:ea typeface="Arial"/>
                <a:cs typeface="Arial"/>
                <a:sym typeface="Arial"/>
                <a:hlinkClick r:id="rId3"/>
              </a:rPr>
              <a:t>__http://absolutelyfish.com/a-strange-pairing/__</a:t>
            </a:r>
          </a:p>
          <a:p>
            <a:pPr lvl="0" rtl="0">
              <a:lnSpc>
                <a:spcPct val="115000"/>
              </a:lnSpc>
              <a:spcBef>
                <a:spcPts val="0"/>
              </a:spcBef>
              <a:buClr>
                <a:schemeClr val="dk1"/>
              </a:buClr>
              <a:buSzPct val="100000"/>
              <a:buFont typeface="Arial"/>
              <a:buNone/>
            </a:pPr>
            <a:r>
              <a:rPr lang="en" sz="1100">
                <a:latin typeface="Arial"/>
                <a:ea typeface="Arial"/>
                <a:cs typeface="Arial"/>
                <a:sym typeface="Arial"/>
              </a:rPr>
              <a:t> </a:t>
            </a:r>
          </a:p>
          <a:p>
            <a:pPr lvl="0" rtl="0">
              <a:spcBef>
                <a:spcPts val="0"/>
              </a:spcBef>
              <a:buClr>
                <a:schemeClr val="dk1"/>
              </a:buClr>
              <a:buSzPct val="100000"/>
              <a:buFont typeface="Arial"/>
              <a:buNone/>
            </a:pPr>
            <a:r>
              <a:rPr lang="en" sz="1100">
                <a:latin typeface="Arial"/>
                <a:ea typeface="Arial"/>
                <a:cs typeface="Arial"/>
                <a:sym typeface="Arial"/>
              </a:rPr>
              <a:t>Behavioral Ecology (2007) 18 (1):53-61.doi: 10.1093/beheco/arl055First published online: September 29, 2006.</a:t>
            </a:r>
            <a:r>
              <a:rPr lang="en" sz="1100">
                <a:latin typeface="Arial"/>
                <a:ea typeface="Arial"/>
                <a:cs typeface="Arial"/>
                <a:sym typeface="Arial"/>
                <a:hlinkClick r:id="rId4"/>
              </a:rPr>
              <a:t> </a:t>
            </a:r>
            <a:r>
              <a:rPr lang="en" sz="1100" u="sng">
                <a:solidFill>
                  <a:schemeClr val="hlink"/>
                </a:solidFill>
                <a:latin typeface="Arial"/>
                <a:ea typeface="Arial"/>
                <a:cs typeface="Arial"/>
                <a:sym typeface="Arial"/>
                <a:hlinkClick r:id="rId4"/>
              </a:rPr>
              <a:t>__http://beheco.oxfordjournals.org/content/18/1/53.full__</a:t>
            </a:r>
          </a:p>
          <a:p>
            <a:pPr lvl="0" rtl="0">
              <a:lnSpc>
                <a:spcPct val="115000"/>
              </a:lnSpc>
              <a:spcBef>
                <a:spcPts val="0"/>
              </a:spcBef>
              <a:buClr>
                <a:schemeClr val="dk1"/>
              </a:buClr>
              <a:buSzPct val="100000"/>
              <a:buFont typeface="Arial"/>
              <a:buNone/>
            </a:pPr>
            <a:r>
              <a:rPr lang="en" sz="1100">
                <a:latin typeface="Arial"/>
                <a:ea typeface="Arial"/>
                <a:cs typeface="Arial"/>
                <a:sym typeface="Arial"/>
              </a:rPr>
              <a:t> </a:t>
            </a:r>
          </a:p>
          <a:p>
            <a:pPr lvl="0" rtl="0">
              <a:lnSpc>
                <a:spcPct val="115000"/>
              </a:lnSpc>
              <a:spcBef>
                <a:spcPts val="0"/>
              </a:spcBef>
              <a:buClr>
                <a:schemeClr val="dk1"/>
              </a:buClr>
              <a:buSzPct val="100000"/>
              <a:buFont typeface="Arial"/>
              <a:buNone/>
            </a:pPr>
            <a:r>
              <a:rPr lang="en" sz="1100">
                <a:latin typeface="Arial"/>
                <a:ea typeface="Arial"/>
                <a:cs typeface="Arial"/>
                <a:sym typeface="Arial"/>
              </a:rPr>
              <a:t>Choi, Seona, ed. "Thor Amboinensis Squat Anemone Shrimp." Animal Diversity Web. N.p., 12 Oct. 2013. Web. 25 Jan. 2015. &lt;</a:t>
            </a:r>
            <a:r>
              <a:rPr lang="en" sz="1100" u="sng">
                <a:solidFill>
                  <a:schemeClr val="hlink"/>
                </a:solidFill>
                <a:latin typeface="Arial"/>
                <a:ea typeface="Arial"/>
                <a:cs typeface="Arial"/>
                <a:sym typeface="Arial"/>
                <a:hlinkClick r:id="rId5"/>
              </a:rPr>
              <a:t>http://animaldiversity.org/accounts/Thor_amboinensis/</a:t>
            </a:r>
            <a:r>
              <a:rPr lang="en" sz="1100">
                <a:latin typeface="Arial"/>
                <a:ea typeface="Arial"/>
                <a:cs typeface="Arial"/>
                <a:sym typeface="Arial"/>
              </a:rPr>
              <a:t>&gt;.</a:t>
            </a:r>
          </a:p>
          <a:p>
            <a:pPr lvl="0" rtl="0">
              <a:lnSpc>
                <a:spcPct val="115000"/>
              </a:lnSpc>
              <a:spcBef>
                <a:spcPts val="0"/>
              </a:spcBef>
              <a:buClr>
                <a:schemeClr val="dk1"/>
              </a:buClr>
              <a:buSzPct val="100000"/>
              <a:buFont typeface="Arial"/>
              <a:buNone/>
            </a:pPr>
            <a:r>
              <a:rPr lang="en" sz="1100">
                <a:latin typeface="Arial"/>
                <a:ea typeface="Arial"/>
                <a:cs typeface="Arial"/>
                <a:sym typeface="Arial"/>
              </a:rPr>
              <a:t> </a:t>
            </a:r>
          </a:p>
          <a:p>
            <a:pPr lvl="0" rtl="0">
              <a:lnSpc>
                <a:spcPct val="115000"/>
              </a:lnSpc>
              <a:spcBef>
                <a:spcPts val="0"/>
              </a:spcBef>
              <a:buClr>
                <a:schemeClr val="dk1"/>
              </a:buClr>
              <a:buSzPct val="100000"/>
              <a:buFont typeface="Arial"/>
              <a:buNone/>
            </a:pPr>
            <a:r>
              <a:rPr lang="en" sz="1100">
                <a:latin typeface="Arial"/>
                <a:ea typeface="Arial"/>
                <a:cs typeface="Arial"/>
                <a:sym typeface="Arial"/>
              </a:rPr>
              <a:t>"DamselCompFAQs." DamselCompFAQs. N.p., n.d. Web. 01 Dec. 2014.</a:t>
            </a:r>
            <a:r>
              <a:rPr lang="en" sz="1100">
                <a:solidFill>
                  <a:schemeClr val="hlink"/>
                </a:solidFill>
                <a:latin typeface="Arial"/>
                <a:ea typeface="Arial"/>
                <a:cs typeface="Arial"/>
                <a:sym typeface="Arial"/>
                <a:hlinkClick r:id="rId6"/>
              </a:rPr>
              <a:t> </a:t>
            </a:r>
            <a:r>
              <a:rPr lang="en" sz="1100" u="sng">
                <a:solidFill>
                  <a:schemeClr val="hlink"/>
                </a:solidFill>
                <a:latin typeface="Arial"/>
                <a:ea typeface="Arial"/>
                <a:cs typeface="Arial"/>
                <a:sym typeface="Arial"/>
                <a:hlinkClick r:id="rId6"/>
              </a:rPr>
              <a:t>__</a:t>
            </a:r>
            <a:r>
              <a:rPr lang="en" sz="1100" u="sng">
                <a:solidFill>
                  <a:schemeClr val="hlink"/>
                </a:solidFill>
                <a:latin typeface="Arial"/>
                <a:ea typeface="Arial"/>
                <a:cs typeface="Arial"/>
                <a:sym typeface="Arial"/>
                <a:hlinkClick r:id="rId7"/>
              </a:rPr>
              <a:t>http://www.wetwebmedia.com/damselcompfaqs.htm__</a:t>
            </a:r>
          </a:p>
          <a:p>
            <a:pPr lvl="0">
              <a:spcBef>
                <a:spcPts val="0"/>
              </a:spcBef>
              <a:buNone/>
            </a:pPr>
            <a:endParaRPr sz="800">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Bibliography cont. </a:t>
            </a:r>
          </a:p>
        </p:txBody>
      </p:sp>
      <p:sp>
        <p:nvSpPr>
          <p:cNvPr id="169" name="Shape 16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1200"/>
              </a:spcBef>
              <a:spcAft>
                <a:spcPts val="200"/>
              </a:spcAft>
              <a:buClr>
                <a:schemeClr val="dk1"/>
              </a:buClr>
              <a:buSzPct val="100000"/>
              <a:buFont typeface="Arial"/>
              <a:buNone/>
            </a:pPr>
            <a:r>
              <a:rPr lang="en" sz="1100">
                <a:latin typeface="Arial"/>
                <a:ea typeface="Arial"/>
                <a:cs typeface="Arial"/>
                <a:sym typeface="Arial"/>
              </a:rPr>
              <a:t>Fatherree, James W. “Aquarium Fish: A Look at the Gobies.” Advanced Aquarist, Jan. 2011. Web. 22 July 2014. &lt;</a:t>
            </a:r>
            <a:r>
              <a:rPr lang="en" sz="1100" u="sng">
                <a:solidFill>
                  <a:schemeClr val="hlink"/>
                </a:solidFill>
                <a:latin typeface="Arial"/>
                <a:ea typeface="Arial"/>
                <a:cs typeface="Arial"/>
                <a:sym typeface="Arial"/>
                <a:hlinkClick r:id="rId3"/>
              </a:rPr>
              <a:t>http://www.advancedaquarist.com/2011/1/fish#section-6</a:t>
            </a:r>
            <a:r>
              <a:rPr lang="en" sz="1100">
                <a:latin typeface="Arial"/>
                <a:ea typeface="Arial"/>
                <a:cs typeface="Arial"/>
                <a:sym typeface="Arial"/>
              </a:rPr>
              <a:t>&gt;.</a:t>
            </a:r>
          </a:p>
          <a:p>
            <a:pPr lvl="0" rtl="0">
              <a:lnSpc>
                <a:spcPct val="115000"/>
              </a:lnSpc>
              <a:spcBef>
                <a:spcPts val="0"/>
              </a:spcBef>
              <a:buClr>
                <a:schemeClr val="dk1"/>
              </a:buClr>
              <a:buSzPct val="100000"/>
              <a:buFont typeface="Arial"/>
              <a:buNone/>
            </a:pPr>
            <a:r>
              <a:rPr lang="en" sz="1100">
                <a:latin typeface="Arial"/>
                <a:ea typeface="Arial"/>
                <a:cs typeface="Arial"/>
                <a:sym typeface="Arial"/>
              </a:rPr>
              <a:t> </a:t>
            </a:r>
          </a:p>
          <a:p>
            <a:pPr lvl="0" rtl="0">
              <a:lnSpc>
                <a:spcPct val="115000"/>
              </a:lnSpc>
              <a:spcBef>
                <a:spcPts val="0"/>
              </a:spcBef>
              <a:buClr>
                <a:schemeClr val="dk1"/>
              </a:buClr>
              <a:buSzPct val="100000"/>
              <a:buFont typeface="Arial"/>
              <a:buNone/>
            </a:pPr>
            <a:r>
              <a:rPr lang="en" sz="1100">
                <a:latin typeface="Arial"/>
                <a:ea typeface="Arial"/>
                <a:cs typeface="Arial"/>
                <a:sym typeface="Arial"/>
              </a:rPr>
              <a:t>Spring, Julian. A Quick Reference Guide. Miami: Ricordea, n.d. Print. Oceanographic Series.</a:t>
            </a:r>
          </a:p>
          <a:p>
            <a:pPr lvl="0" rtl="0">
              <a:lnSpc>
                <a:spcPct val="115000"/>
              </a:lnSpc>
              <a:spcBef>
                <a:spcPts val="0"/>
              </a:spcBef>
              <a:buClr>
                <a:schemeClr val="dk1"/>
              </a:buClr>
              <a:buSzPct val="100000"/>
              <a:buFont typeface="Arial"/>
              <a:buNone/>
            </a:pPr>
            <a:r>
              <a:rPr lang="en" sz="1100">
                <a:latin typeface="Arial"/>
                <a:ea typeface="Arial"/>
                <a:cs typeface="Arial"/>
                <a:sym typeface="Arial"/>
              </a:rPr>
              <a:t>"Symbiotic Shrimp." Blue Zoo Aquatics. N.p., n.d. Web. 2 Oct. 2014. &lt;</a:t>
            </a:r>
            <a:r>
              <a:rPr lang="en" sz="1100" u="sng">
                <a:solidFill>
                  <a:schemeClr val="hlink"/>
                </a:solidFill>
                <a:latin typeface="Arial"/>
                <a:ea typeface="Arial"/>
                <a:cs typeface="Arial"/>
                <a:sym typeface="Arial"/>
                <a:hlinkClick r:id="rId4"/>
              </a:rPr>
              <a:t>__https://www.bluezooaquatics.com/resources.asp?show=4__</a:t>
            </a:r>
            <a:r>
              <a:rPr lang="en" sz="1100">
                <a:latin typeface="Arial"/>
                <a:ea typeface="Arial"/>
                <a:cs typeface="Arial"/>
                <a:sym typeface="Arial"/>
              </a:rPr>
              <a:t>&gt;.</a:t>
            </a:r>
          </a:p>
          <a:p>
            <a:pPr lvl="0" rtl="0">
              <a:lnSpc>
                <a:spcPct val="115000"/>
              </a:lnSpc>
              <a:spcBef>
                <a:spcPts val="0"/>
              </a:spcBef>
              <a:buClr>
                <a:schemeClr val="dk1"/>
              </a:buClr>
              <a:buSzPct val="100000"/>
              <a:buFont typeface="Arial"/>
              <a:buNone/>
            </a:pPr>
            <a:r>
              <a:rPr lang="en" sz="1100">
                <a:latin typeface="Arial"/>
                <a:ea typeface="Arial"/>
                <a:cs typeface="Arial"/>
                <a:sym typeface="Arial"/>
              </a:rPr>
              <a:t> </a:t>
            </a:r>
          </a:p>
          <a:p>
            <a:pPr lvl="0" rtl="0">
              <a:lnSpc>
                <a:spcPct val="115000"/>
              </a:lnSpc>
              <a:spcBef>
                <a:spcPts val="0"/>
              </a:spcBef>
              <a:buClr>
                <a:schemeClr val="dk1"/>
              </a:buClr>
              <a:buSzPct val="100000"/>
              <a:buFont typeface="Arial"/>
              <a:buNone/>
            </a:pPr>
            <a:r>
              <a:rPr lang="en" sz="1100">
                <a:latin typeface="Arial"/>
                <a:ea typeface="Arial"/>
                <a:cs typeface="Arial"/>
                <a:sym typeface="Arial"/>
              </a:rPr>
              <a:t>Wolfenden, Dave, ed. "Special Relationships: Keeping Pistol Shrimp and Gobies." Practical Fish Keeping. N.p., 12 Sept. 2012. Web. 16 Jan. 2015. &lt;</a:t>
            </a:r>
            <a:r>
              <a:rPr lang="en" sz="1100" u="sng">
                <a:solidFill>
                  <a:schemeClr val="hlink"/>
                </a:solidFill>
                <a:latin typeface="Arial"/>
                <a:ea typeface="Arial"/>
                <a:cs typeface="Arial"/>
                <a:sym typeface="Arial"/>
                <a:hlinkClick r:id="rId5"/>
              </a:rPr>
              <a:t>http://www.practicalfishkeeping.co.uk/content.php?sid=5250</a:t>
            </a:r>
            <a:r>
              <a:rPr lang="en" sz="1100">
                <a:latin typeface="Arial"/>
                <a:ea typeface="Arial"/>
                <a:cs typeface="Arial"/>
                <a:sym typeface="Arial"/>
              </a:rPr>
              <a:t>&gt;.</a:t>
            </a:r>
          </a:p>
          <a:p>
            <a:pPr lvl="0" rtl="0">
              <a:lnSpc>
                <a:spcPct val="115000"/>
              </a:lnSpc>
              <a:spcBef>
                <a:spcPts val="0"/>
              </a:spcBef>
              <a:buClr>
                <a:schemeClr val="dk1"/>
              </a:buClr>
              <a:buSzPct val="100000"/>
              <a:buFont typeface="Arial"/>
              <a:buNone/>
            </a:pPr>
            <a:r>
              <a:rPr lang="en" sz="1100" u="sng">
                <a:solidFill>
                  <a:schemeClr val="hlink"/>
                </a:solidFill>
                <a:latin typeface="Arial"/>
                <a:ea typeface="Arial"/>
                <a:cs typeface="Arial"/>
                <a:sym typeface="Arial"/>
                <a:hlinkClick r:id="rId5"/>
              </a:rPr>
              <a:t>__http://www.practicalfishkeeping.co.uk/content.php?sid=5250__</a:t>
            </a:r>
          </a:p>
          <a:p>
            <a:pPr lvl="0" rtl="0">
              <a:lnSpc>
                <a:spcPct val="115000"/>
              </a:lnSpc>
              <a:spcBef>
                <a:spcPts val="0"/>
              </a:spcBef>
              <a:buClr>
                <a:schemeClr val="dk1"/>
              </a:buClr>
              <a:buSzPct val="100000"/>
              <a:buFont typeface="Arial"/>
              <a:buNone/>
            </a:pPr>
            <a:r>
              <a:rPr lang="en" sz="1100">
                <a:latin typeface="Arial"/>
                <a:ea typeface="Arial"/>
                <a:cs typeface="Arial"/>
                <a:sym typeface="Arial"/>
              </a:rPr>
              <a:t> </a:t>
            </a:r>
          </a:p>
          <a:p>
            <a:pPr lvl="0" rtl="0">
              <a:lnSpc>
                <a:spcPct val="115000"/>
              </a:lnSpc>
              <a:spcBef>
                <a:spcPts val="1200"/>
              </a:spcBef>
              <a:spcAft>
                <a:spcPts val="200"/>
              </a:spcAft>
              <a:buClr>
                <a:schemeClr val="dk1"/>
              </a:buClr>
              <a:buSzPct val="100000"/>
              <a:buFont typeface="Arial"/>
              <a:buNone/>
            </a:pPr>
            <a:r>
              <a:rPr lang="en" sz="1100">
                <a:latin typeface="Arial"/>
                <a:ea typeface="Arial"/>
                <a:cs typeface="Arial"/>
                <a:sym typeface="Arial"/>
              </a:rPr>
              <a:t>Wolfenden, Dave. “Special Relationships: Keeping Pistol Shrimps and Gobies.” Practical Fishkeeping, 12 Sept. 2012. Web. 22 July 2014. &lt;</a:t>
            </a:r>
            <a:r>
              <a:rPr lang="en" sz="1100" u="sng">
                <a:solidFill>
                  <a:schemeClr val="hlink"/>
                </a:solidFill>
                <a:latin typeface="Arial"/>
                <a:ea typeface="Arial"/>
                <a:cs typeface="Arial"/>
                <a:sym typeface="Arial"/>
                <a:hlinkClick r:id="rId5"/>
              </a:rPr>
              <a:t>http://www.practicalfishkeeping.co.uk/content.php?sid=5250</a:t>
            </a:r>
            <a:r>
              <a:rPr lang="en" sz="1100">
                <a:latin typeface="Arial"/>
                <a:ea typeface="Arial"/>
                <a:cs typeface="Arial"/>
                <a:sym typeface="Arial"/>
              </a:rPr>
              <a:t>&gt;.</a:t>
            </a:r>
          </a:p>
          <a:p>
            <a:pPr lvl="0" rtl="0">
              <a:lnSpc>
                <a:spcPct val="115000"/>
              </a:lnSpc>
              <a:spcBef>
                <a:spcPts val="0"/>
              </a:spcBef>
              <a:buClr>
                <a:schemeClr val="dk1"/>
              </a:buClr>
              <a:buSzPct val="100000"/>
              <a:buFont typeface="Arial"/>
              <a:buNone/>
            </a:pPr>
            <a:r>
              <a:rPr lang="en" sz="1100">
                <a:latin typeface="Arial"/>
                <a:ea typeface="Arial"/>
                <a:cs typeface="Arial"/>
                <a:sym typeface="Arial"/>
              </a:rPr>
              <a:t> </a:t>
            </a:r>
          </a:p>
          <a:p>
            <a:pPr>
              <a:spcBef>
                <a:spcPts val="0"/>
              </a:spcBef>
              <a:buNone/>
            </a:pPr>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sz="2400"/>
              <a:t>Intro: Background info </a:t>
            </a:r>
          </a:p>
        </p:txBody>
      </p:sp>
      <p:sp>
        <p:nvSpPr>
          <p:cNvPr id="53" name="Shape 53"/>
          <p:cNvSpPr txBox="1">
            <a:spLocks noGrp="1"/>
          </p:cNvSpPr>
          <p:nvPr>
            <p:ph type="body" idx="1"/>
          </p:nvPr>
        </p:nvSpPr>
        <p:spPr>
          <a:xfrm>
            <a:off x="339575" y="2066325"/>
            <a:ext cx="8229600"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Hands on display that grabbed people's attention to learn</a:t>
            </a:r>
          </a:p>
          <a:p>
            <a:pPr marL="457200" lvl="0" indent="-381000" rtl="0">
              <a:spcBef>
                <a:spcPts val="0"/>
              </a:spcBef>
              <a:buClr>
                <a:schemeClr val="dk1"/>
              </a:buClr>
              <a:buSzPct val="100000"/>
              <a:buFont typeface="Arial"/>
              <a:buChar char="●"/>
            </a:pPr>
            <a:r>
              <a:rPr lang="en" sz="2400"/>
              <a:t>Test the relationships and territories of 3 different species of shrimp </a:t>
            </a:r>
          </a:p>
          <a:p>
            <a:pPr marL="457200" lvl="0" indent="-381000" rtl="0">
              <a:spcBef>
                <a:spcPts val="0"/>
              </a:spcBef>
              <a:buClr>
                <a:schemeClr val="dk1"/>
              </a:buClr>
              <a:buSzPct val="100000"/>
              <a:buFont typeface="Arial"/>
              <a:buChar char="●"/>
            </a:pPr>
            <a:r>
              <a:rPr lang="en" sz="2400"/>
              <a:t>See if a symbiotic relationship could be made between snapping shrimp and gobies </a:t>
            </a:r>
          </a:p>
          <a:p>
            <a:pPr marL="457200" lvl="0" indent="-381000">
              <a:spcBef>
                <a:spcPts val="0"/>
              </a:spcBef>
              <a:buClr>
                <a:schemeClr val="dk1"/>
              </a:buClr>
              <a:buSzPct val="100000"/>
              <a:buFont typeface="Arial"/>
              <a:buChar char="●"/>
            </a:pPr>
            <a:r>
              <a:rPr lang="en" sz="2400"/>
              <a:t>Create a diverse ecosystem with many different relationships and territories </a:t>
            </a:r>
          </a:p>
        </p:txBody>
      </p:sp>
      <p:pic>
        <p:nvPicPr>
          <p:cNvPr id="54" name="Shape 54"/>
          <p:cNvPicPr preferRelativeResize="0"/>
          <p:nvPr/>
        </p:nvPicPr>
        <p:blipFill>
          <a:blip r:embed="rId3">
            <a:alphaModFix/>
          </a:blip>
          <a:stretch>
            <a:fillRect/>
          </a:stretch>
        </p:blipFill>
        <p:spPr>
          <a:xfrm>
            <a:off x="4350525" y="0"/>
            <a:ext cx="4460775" cy="2247275"/>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Info on organisms </a:t>
            </a:r>
          </a:p>
        </p:txBody>
      </p:sp>
      <p:sp>
        <p:nvSpPr>
          <p:cNvPr id="60" name="Shape 60"/>
          <p:cNvSpPr txBox="1">
            <a:spLocks noGrp="1"/>
          </p:cNvSpPr>
          <p:nvPr>
            <p:ph type="body" idx="1"/>
          </p:nvPr>
        </p:nvSpPr>
        <p:spPr>
          <a:xfrm>
            <a:off x="457200" y="1200150"/>
            <a:ext cx="5178299"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Sexy shrimp and their relationships with anemones and corals in the tank (Seona Choi) </a:t>
            </a:r>
          </a:p>
          <a:p>
            <a:pPr marL="457200" lvl="0" indent="-381000" rtl="0">
              <a:spcBef>
                <a:spcPts val="0"/>
              </a:spcBef>
              <a:buClr>
                <a:schemeClr val="dk1"/>
              </a:buClr>
              <a:buSzPct val="100000"/>
              <a:buFont typeface="Arial"/>
              <a:buChar char="●"/>
            </a:pPr>
            <a:r>
              <a:rPr lang="en" sz="2400"/>
              <a:t>Snapping Shrimp and goby symbiotic relationship and territory </a:t>
            </a:r>
            <a:r>
              <a:rPr lang="en" sz="1800"/>
              <a:t>(</a:t>
            </a:r>
            <a:r>
              <a:rPr lang="en" sz="1000" u="sng">
                <a:solidFill>
                  <a:schemeClr val="hlink"/>
                </a:solidFill>
                <a:hlinkClick r:id="rId3"/>
              </a:rPr>
              <a:t>http://www.practicalfishkeeping.co.uk/content.php?sid=5250</a:t>
            </a:r>
            <a:r>
              <a:rPr lang="en" sz="1800"/>
              <a:t>)</a:t>
            </a:r>
          </a:p>
          <a:p>
            <a:pPr marL="457200" lvl="0" indent="-381000" rtl="0">
              <a:spcBef>
                <a:spcPts val="0"/>
              </a:spcBef>
              <a:buClr>
                <a:schemeClr val="dk1"/>
              </a:buClr>
              <a:buSzPct val="100000"/>
              <a:buFont typeface="Arial"/>
              <a:buChar char="●"/>
            </a:pPr>
            <a:r>
              <a:rPr lang="en" sz="2400"/>
              <a:t>Peppermint shrimp and their relationship with other species of shrimp </a:t>
            </a:r>
          </a:p>
        </p:txBody>
      </p:sp>
      <p:pic>
        <p:nvPicPr>
          <p:cNvPr id="61" name="Shape 61"/>
          <p:cNvPicPr preferRelativeResize="0"/>
          <p:nvPr/>
        </p:nvPicPr>
        <p:blipFill>
          <a:blip r:embed="rId4">
            <a:alphaModFix/>
          </a:blip>
          <a:stretch>
            <a:fillRect/>
          </a:stretch>
        </p:blipFill>
        <p:spPr>
          <a:xfrm>
            <a:off x="5635500" y="320824"/>
            <a:ext cx="3378998" cy="4505299"/>
          </a:xfrm>
          <a:prstGeom prst="rect">
            <a:avLst/>
          </a:prstGeom>
          <a:noFill/>
          <a:ln>
            <a:noFill/>
          </a:ln>
        </p:spPr>
      </p:pic>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Research Questions </a:t>
            </a:r>
          </a:p>
        </p:txBody>
      </p:sp>
      <p:sp>
        <p:nvSpPr>
          <p:cNvPr id="67" name="Shape 6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Can multiple types of shrimp live together, will they fight, or will they become territorial? </a:t>
            </a:r>
          </a:p>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Pistol shrimp and gobies have mutualistic relationships, will the other species of shrimp attack these gobies? Will the shrimp take the gobies? What will the gobies do? </a:t>
            </a:r>
          </a:p>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Will we need to add more hiding places for the shrimp? </a:t>
            </a:r>
          </a:p>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If the shrimp become aggressive, how can we prevent it and how can we find a solution that will help them to coexist? </a:t>
            </a:r>
          </a:p>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how is a mutualistic relationship between two organisms of different species, in this case shrimp and goby, “working together” to benefit from the relationship (McGinley, 2014)? </a:t>
            </a:r>
          </a:p>
          <a:p>
            <a:pPr lvl="0" rtl="0">
              <a:lnSpc>
                <a:spcPct val="146250"/>
              </a:lnSpc>
              <a:spcBef>
                <a:spcPts val="0"/>
              </a:spcBef>
              <a:buClr>
                <a:schemeClr val="dk1"/>
              </a:buClr>
              <a:buFont typeface="Arial"/>
              <a:buNone/>
            </a:pPr>
            <a:endParaRPr sz="1100">
              <a:latin typeface="Arial"/>
              <a:ea typeface="Arial"/>
              <a:cs typeface="Arial"/>
              <a:sym typeface="Arial"/>
            </a:endParaRPr>
          </a:p>
          <a:p>
            <a:pPr lvl="0" rtl="0">
              <a:lnSpc>
                <a:spcPct val="146250"/>
              </a:lnSpc>
              <a:spcBef>
                <a:spcPts val="0"/>
              </a:spcBef>
              <a:buClr>
                <a:schemeClr val="dk1"/>
              </a:buClr>
              <a:buFont typeface="Arial"/>
              <a:buNone/>
            </a:pPr>
            <a:endParaRPr sz="1100">
              <a:latin typeface="Arial"/>
              <a:ea typeface="Arial"/>
              <a:cs typeface="Arial"/>
              <a:sym typeface="Arial"/>
            </a:endParaRPr>
          </a:p>
          <a:p>
            <a:pPr>
              <a:spcBef>
                <a:spcPts val="0"/>
              </a:spcBef>
              <a:buNone/>
            </a:pPr>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Hypothesis </a:t>
            </a:r>
          </a:p>
        </p:txBody>
      </p:sp>
      <p:sp>
        <p:nvSpPr>
          <p:cNvPr id="73" name="Shape 7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46250"/>
              </a:lnSpc>
              <a:spcBef>
                <a:spcPts val="0"/>
              </a:spcBef>
              <a:buClr>
                <a:schemeClr val="dk1"/>
              </a:buClr>
              <a:buFont typeface="Arial"/>
              <a:buNone/>
            </a:pPr>
            <a:endParaRPr/>
          </a:p>
          <a:p>
            <a:pPr marL="457200" lvl="0" indent="-317500" rtl="0">
              <a:lnSpc>
                <a:spcPct val="146250"/>
              </a:lnSpc>
              <a:spcBef>
                <a:spcPts val="0"/>
              </a:spcBef>
              <a:buClr>
                <a:srgbClr val="1D1C1B"/>
              </a:buClr>
              <a:buSzPct val="100000"/>
              <a:buFont typeface="Georgia"/>
              <a:buAutoNum type="arabicPeriod"/>
            </a:pPr>
            <a:r>
              <a:rPr lang="en" sz="1400">
                <a:solidFill>
                  <a:srgbClr val="1D1C1B"/>
                </a:solidFill>
              </a:rPr>
              <a:t>The behavior of shrimp in symbiosis and the behavior of shrimp that are solitary will be observed in this experiment. Shrimp with symbioses will behave differently than the shrimp that are solitary. </a:t>
            </a:r>
          </a:p>
          <a:p>
            <a:pPr marL="457200" lvl="0" indent="-317500" rtl="0">
              <a:lnSpc>
                <a:spcPct val="146250"/>
              </a:lnSpc>
              <a:spcBef>
                <a:spcPts val="0"/>
              </a:spcBef>
              <a:buClr>
                <a:schemeClr val="dk1"/>
              </a:buClr>
              <a:buSzPct val="100000"/>
              <a:buFont typeface="Georgia"/>
              <a:buAutoNum type="arabicPeriod"/>
            </a:pPr>
            <a:r>
              <a:rPr lang="en" sz="1400"/>
              <a:t>The symbiotic relationships created by our selection of animals will be mutualistic and beneficial to both parties involved in each relationship. For example, the goby uses the pistol shrimp burrow for protection from predators, the goby acts as "eyes" for the pistol shrimp (Smith, 2014). </a:t>
            </a:r>
          </a:p>
          <a:p>
            <a:pPr>
              <a:spcBef>
                <a:spcPts val="0"/>
              </a:spcBef>
              <a:buNone/>
            </a:pPr>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Materials and Experiments </a:t>
            </a:r>
          </a:p>
        </p:txBody>
      </p:sp>
      <p:sp>
        <p:nvSpPr>
          <p:cNvPr id="79" name="Shape 7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sz="2400">
                <a:latin typeface="Arial"/>
                <a:ea typeface="Arial"/>
                <a:cs typeface="Arial"/>
                <a:sym typeface="Arial"/>
              </a:rPr>
              <a:t>Materials: acclimation tank, sump, protein skimmers, sock filters, live rock, live sand, sponges, activated carbon, heater, lifeguard, etc. mysis shrimp, seaweed, and tongs </a:t>
            </a:r>
          </a:p>
          <a:p>
            <a:pPr rtl="0">
              <a:spcBef>
                <a:spcPts val="0"/>
              </a:spcBef>
              <a:buNone/>
            </a:pPr>
            <a:r>
              <a:rPr lang="en" sz="2400">
                <a:latin typeface="Arial"/>
                <a:ea typeface="Arial"/>
                <a:cs typeface="Arial"/>
                <a:sym typeface="Arial"/>
              </a:rPr>
              <a:t>Experiments: PH kits, alkalinity kits, hydrometer, and refractometer. </a:t>
            </a:r>
          </a:p>
          <a:p>
            <a:pPr>
              <a:spcBef>
                <a:spcPts val="0"/>
              </a:spcBef>
              <a:buNone/>
            </a:pPr>
            <a:r>
              <a:rPr lang="en" sz="2400">
                <a:latin typeface="Arial"/>
                <a:ea typeface="Arial"/>
                <a:cs typeface="Arial"/>
                <a:sym typeface="Arial"/>
              </a:rPr>
              <a:t>These will be used to make sure the tank is always a safe environment for our ecosystem, in order for our experiment to thrive. </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Data collection </a:t>
            </a:r>
          </a:p>
        </p:txBody>
      </p:sp>
      <p:sp>
        <p:nvSpPr>
          <p:cNvPr id="85" name="Shape 85"/>
          <p:cNvSpPr txBox="1">
            <a:spLocks noGrp="1"/>
          </p:cNvSpPr>
          <p:nvPr>
            <p:ph type="body" idx="1"/>
          </p:nvPr>
        </p:nvSpPr>
        <p:spPr>
          <a:xfrm>
            <a:off x="457200" y="1200150"/>
            <a:ext cx="4803900" cy="3725699"/>
          </a:xfrm>
          <a:prstGeom prst="rect">
            <a:avLst/>
          </a:prstGeom>
        </p:spPr>
        <p:txBody>
          <a:bodyPr lIns="91425" tIns="91425" rIns="91425" bIns="91425" anchor="t" anchorCtr="0">
            <a:noAutofit/>
          </a:bodyPr>
          <a:lstStyle/>
          <a:p>
            <a:pPr lvl="0" rtl="0">
              <a:lnSpc>
                <a:spcPct val="146250"/>
              </a:lnSpc>
              <a:spcBef>
                <a:spcPts val="0"/>
              </a:spcBef>
              <a:buNone/>
            </a:pPr>
            <a:r>
              <a:rPr lang="en" sz="1400">
                <a:latin typeface="Arial"/>
                <a:ea typeface="Arial"/>
                <a:cs typeface="Arial"/>
                <a:sym typeface="Arial"/>
              </a:rPr>
              <a:t>Shrimp and organism behavior will be observed and recorded on a data sheet, this will have a diagram of the tank on the back in order to draw the location of organisms: Do they hide, and if so, where? Do they swim? Do they pair up? Do they stay solitary? Do they form their mutual relationships? Do they stay in similar areas? Do they fight over food? How do they behave during the night vs. day? How do they react to different lighting? What are their eating habits going to be? Daily draw diagrams of the tank to measure migration, hiding places, etc. </a:t>
            </a:r>
          </a:p>
          <a:p>
            <a:pPr>
              <a:spcBef>
                <a:spcPts val="0"/>
              </a:spcBef>
              <a:buNone/>
            </a:pPr>
            <a:endParaRPr sz="1400"/>
          </a:p>
        </p:txBody>
      </p:sp>
      <p:pic>
        <p:nvPicPr>
          <p:cNvPr id="86" name="Shape 86"/>
          <p:cNvPicPr preferRelativeResize="0"/>
          <p:nvPr/>
        </p:nvPicPr>
        <p:blipFill>
          <a:blip r:embed="rId3">
            <a:alphaModFix/>
          </a:blip>
          <a:stretch>
            <a:fillRect/>
          </a:stretch>
        </p:blipFill>
        <p:spPr>
          <a:xfrm>
            <a:off x="5665996" y="983775"/>
            <a:ext cx="2875200" cy="3833576"/>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Results: review questions </a:t>
            </a:r>
          </a:p>
        </p:txBody>
      </p:sp>
      <p:sp>
        <p:nvSpPr>
          <p:cNvPr id="92" name="Shape 9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Can multiple types of shrimp live together, will they fight, or will they become territorial? </a:t>
            </a:r>
          </a:p>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Pistol shrimp and gobies have mutualistic relationships, will the other species of shrimp attack these gobies? Will the shrimp take the gobies? What will the gobies do? </a:t>
            </a:r>
          </a:p>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Will we need to add more hiding places for the shrimp? </a:t>
            </a:r>
          </a:p>
          <a:p>
            <a:pPr marL="457200" lvl="0" indent="-317500" rtl="0">
              <a:lnSpc>
                <a:spcPct val="146250"/>
              </a:lnSpc>
              <a:spcBef>
                <a:spcPts val="0"/>
              </a:spcBef>
              <a:buClr>
                <a:schemeClr val="dk1"/>
              </a:buClr>
              <a:buSzPct val="100000"/>
              <a:buFont typeface="Arial"/>
              <a:buAutoNum type="arabicPeriod"/>
            </a:pPr>
            <a:r>
              <a:rPr lang="en" sz="1400">
                <a:latin typeface="Arial"/>
                <a:ea typeface="Arial"/>
                <a:cs typeface="Arial"/>
                <a:sym typeface="Arial"/>
              </a:rPr>
              <a:t>If the shrimp become aggressive, how can we prevent it and how can we find a solution that will help them to coexist? </a:t>
            </a:r>
          </a:p>
          <a:p>
            <a:pPr marL="457200" lvl="0" indent="-317500">
              <a:lnSpc>
                <a:spcPct val="146250"/>
              </a:lnSpc>
              <a:spcBef>
                <a:spcPts val="0"/>
              </a:spcBef>
              <a:buClr>
                <a:schemeClr val="dk1"/>
              </a:buClr>
              <a:buSzPct val="100000"/>
              <a:buFont typeface="Arial"/>
              <a:buAutoNum type="arabicPeriod"/>
            </a:pPr>
            <a:r>
              <a:rPr lang="en" sz="1400">
                <a:latin typeface="Arial"/>
                <a:ea typeface="Arial"/>
                <a:cs typeface="Arial"/>
                <a:sym typeface="Arial"/>
              </a:rPr>
              <a:t>How is a mutualistic relationship between two organisms of different species, in this case shrimp and goby, “working together” to benefit from the relationship (McGinley, 2014)? </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Shape 97"/>
          <p:cNvPicPr preferRelativeResize="0"/>
          <p:nvPr/>
        </p:nvPicPr>
        <p:blipFill>
          <a:blip r:embed="rId3">
            <a:alphaModFix/>
          </a:blip>
          <a:stretch>
            <a:fillRect/>
          </a:stretch>
        </p:blipFill>
        <p:spPr>
          <a:xfrm>
            <a:off x="1609725" y="2011375"/>
            <a:ext cx="5924550" cy="714375"/>
          </a:xfrm>
          <a:prstGeom prst="rect">
            <a:avLst/>
          </a:prstGeom>
          <a:noFill/>
          <a:ln>
            <a:noFill/>
          </a:ln>
        </p:spPr>
      </p:pic>
      <p:sp>
        <p:nvSpPr>
          <p:cNvPr id="98" name="Shape 98"/>
          <p:cNvSpPr txBox="1"/>
          <p:nvPr/>
        </p:nvSpPr>
        <p:spPr>
          <a:xfrm>
            <a:off x="684400" y="2518875"/>
            <a:ext cx="7496099" cy="1903500"/>
          </a:xfrm>
          <a:prstGeom prst="rect">
            <a:avLst/>
          </a:prstGeom>
          <a:noFill/>
          <a:ln>
            <a:noFill/>
          </a:ln>
        </p:spPr>
        <p:txBody>
          <a:bodyPr lIns="91425" tIns="91425" rIns="91425" bIns="91425" anchor="t" anchorCtr="0">
            <a:noAutofit/>
          </a:bodyPr>
          <a:lstStyle/>
          <a:p>
            <a:pPr rtl="0">
              <a:spcBef>
                <a:spcPts val="0"/>
              </a:spcBef>
              <a:buNone/>
            </a:pPr>
            <a:endParaRPr/>
          </a:p>
          <a:p>
            <a:pPr rtl="0">
              <a:spcBef>
                <a:spcPts val="0"/>
              </a:spcBef>
              <a:buNone/>
            </a:pPr>
            <a:endParaRPr/>
          </a:p>
          <a:p>
            <a:pPr rtl="0">
              <a:spcBef>
                <a:spcPts val="0"/>
              </a:spcBef>
              <a:buNone/>
            </a:pPr>
            <a:r>
              <a:rPr lang="en" u="sng"/>
              <a:t>amount of a certain species in that territory</a:t>
            </a:r>
          </a:p>
          <a:p>
            <a:pPr rtl="0">
              <a:spcBef>
                <a:spcPts val="0"/>
              </a:spcBef>
              <a:buNone/>
            </a:pPr>
            <a:r>
              <a:rPr lang="en"/>
              <a:t>                 63 days total			         =         percent of time spent in that territory </a:t>
            </a:r>
          </a:p>
          <a:p>
            <a:pPr rtl="0">
              <a:spcBef>
                <a:spcPts val="0"/>
              </a:spcBef>
              <a:buNone/>
            </a:pPr>
            <a:endParaRPr/>
          </a:p>
          <a:p>
            <a:pPr rtl="0">
              <a:spcBef>
                <a:spcPts val="0"/>
              </a:spcBef>
              <a:buNone/>
            </a:pPr>
            <a:endParaRPr/>
          </a:p>
          <a:p>
            <a:pPr rtl="0">
              <a:spcBef>
                <a:spcPts val="0"/>
              </a:spcBef>
              <a:buNone/>
            </a:pPr>
            <a:endParaRPr/>
          </a:p>
          <a:p>
            <a:pPr rtl="0">
              <a:spcBef>
                <a:spcPts val="0"/>
              </a:spcBef>
              <a:buNone/>
            </a:pPr>
            <a:r>
              <a:rPr lang="en"/>
              <a:t>63 days total of recorded observation before, during, and after school</a:t>
            </a:r>
          </a:p>
          <a:p>
            <a:pPr>
              <a:spcBef>
                <a:spcPts val="0"/>
              </a:spcBef>
              <a:buNone/>
            </a:pPr>
            <a:r>
              <a:rPr lang="en"/>
              <a:t>tank lights were mostly on when observations were taken </a:t>
            </a:r>
          </a:p>
        </p:txBody>
      </p:sp>
      <p:sp>
        <p:nvSpPr>
          <p:cNvPr id="99" name="Shape 99"/>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lvl="0" rtl="0">
              <a:spcBef>
                <a:spcPts val="0"/>
              </a:spcBef>
              <a:buNone/>
            </a:pPr>
            <a:r>
              <a:rPr lang="en"/>
              <a:t>How we collected our data</a:t>
            </a:r>
          </a:p>
        </p:txBody>
      </p:sp>
      <p:sp>
        <p:nvSpPr>
          <p:cNvPr id="100" name="Shape 100"/>
          <p:cNvSpPr txBox="1"/>
          <p:nvPr/>
        </p:nvSpPr>
        <p:spPr>
          <a:xfrm>
            <a:off x="6395700" y="4491200"/>
            <a:ext cx="2748300" cy="714300"/>
          </a:xfrm>
          <a:prstGeom prst="rect">
            <a:avLst/>
          </a:prstGeom>
          <a:noFill/>
          <a:ln>
            <a:noFill/>
          </a:ln>
        </p:spPr>
        <p:txBody>
          <a:bodyPr lIns="91425" tIns="91425" rIns="91425" bIns="91425" anchor="t" anchorCtr="0">
            <a:noAutofit/>
          </a:bodyPr>
          <a:lstStyle/>
          <a:p>
            <a:pPr>
              <a:spcBef>
                <a:spcPts val="0"/>
              </a:spcBef>
              <a:buNone/>
            </a:pPr>
            <a:r>
              <a:rPr lang="en"/>
              <a:t>**pass around an example of a filled out data sheet </a:t>
            </a:r>
          </a:p>
        </p:txBody>
      </p:sp>
      <p:sp>
        <p:nvSpPr>
          <p:cNvPr id="101" name="Shape 101"/>
          <p:cNvSpPr txBox="1"/>
          <p:nvPr/>
        </p:nvSpPr>
        <p:spPr>
          <a:xfrm>
            <a:off x="1047950" y="1636075"/>
            <a:ext cx="1582499" cy="375300"/>
          </a:xfrm>
          <a:prstGeom prst="rect">
            <a:avLst/>
          </a:prstGeom>
          <a:noFill/>
          <a:ln>
            <a:noFill/>
          </a:ln>
        </p:spPr>
        <p:txBody>
          <a:bodyPr lIns="91425" tIns="91425" rIns="91425" bIns="91425" anchor="t" anchorCtr="0">
            <a:noAutofit/>
          </a:bodyPr>
          <a:lstStyle/>
          <a:p>
            <a:pPr>
              <a:spcBef>
                <a:spcPts val="0"/>
              </a:spcBef>
              <a:buNone/>
            </a:pPr>
            <a:r>
              <a:rPr lang="en"/>
              <a:t>example: </a:t>
            </a: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2644</Words>
  <Application>Microsoft Macintosh PowerPoint</Application>
  <PresentationFormat>On-screen Show (16:9)</PresentationFormat>
  <Paragraphs>137</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paper-plane</vt:lpstr>
      <vt:lpstr>Final Invert Tank Conclusions </vt:lpstr>
      <vt:lpstr>Intro: Background info </vt:lpstr>
      <vt:lpstr>Info on organisms </vt:lpstr>
      <vt:lpstr>Research Questions </vt:lpstr>
      <vt:lpstr>Hypothesis </vt:lpstr>
      <vt:lpstr>Materials and Experiments </vt:lpstr>
      <vt:lpstr>Data collection </vt:lpstr>
      <vt:lpstr>Results: review questions </vt:lpstr>
      <vt:lpstr>How we collected our data</vt:lpstr>
      <vt:lpstr>Hiding under rocks </vt:lpstr>
      <vt:lpstr>On Corals </vt:lpstr>
      <vt:lpstr>In caves/burrows </vt:lpstr>
      <vt:lpstr>Below and sifting sand </vt:lpstr>
      <vt:lpstr>With other organisms </vt:lpstr>
      <vt:lpstr>Feeding </vt:lpstr>
      <vt:lpstr>conclusion: reflection on hypothesis</vt:lpstr>
      <vt:lpstr>challenges </vt:lpstr>
      <vt:lpstr>bibliography</vt:lpstr>
      <vt:lpstr>Bibliography cont.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Invert Tank Conclusions </dc:title>
  <cp:lastModifiedBy>Admin</cp:lastModifiedBy>
  <cp:revision>1</cp:revision>
  <dcterms:modified xsi:type="dcterms:W3CDTF">2015-04-30T01:35:07Z</dcterms:modified>
</cp:coreProperties>
</file>